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03_4790DFB3.xml" ContentType="application/vnd.ms-powerpoint.comments+xml"/>
  <Override PartName="/ppt/comments/modernComment_114_FD666A6.xml" ContentType="application/vnd.ms-powerpoint.comments+xml"/>
  <Override PartName="/ppt/comments/modernComment_10A_4F60F92E.xml" ContentType="application/vnd.ms-powerpoint.comments+xml"/>
  <Override PartName="/ppt/comments/modernComment_118_885F931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5" r:id="rId6"/>
    <p:sldId id="257" r:id="rId7"/>
    <p:sldId id="258" r:id="rId8"/>
    <p:sldId id="259" r:id="rId9"/>
    <p:sldId id="276" r:id="rId10"/>
    <p:sldId id="266" r:id="rId11"/>
    <p:sldId id="285" r:id="rId12"/>
    <p:sldId id="284" r:id="rId13"/>
    <p:sldId id="271" r:id="rId14"/>
    <p:sldId id="273" r:id="rId15"/>
    <p:sldId id="280" r:id="rId16"/>
    <p:sldId id="281" r:id="rId17"/>
    <p:sldId id="263" r:id="rId18"/>
    <p:sldId id="274" r:id="rId19"/>
    <p:sldId id="282" r:id="rId20"/>
    <p:sldId id="272"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C67EA2-F9A5-E203-63FF-1619C2932B0A}" name="Alyssa A Dwyer" initials="AD" userId="S::adwyer@syr.edu::605e3d24-6124-46c3-94f3-9293578c651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8EAE3-A678-4DFC-A736-59D901F24358}" v="50" dt="2023-06-11T15:48:52.787"/>
    <p1510:client id="{066E29EA-FBD3-456C-8575-3313823A1816}" v="19" dt="2023-06-12T23:00:36.416"/>
    <p1510:client id="{0E0B66BB-883E-47A8-A013-6299A1AB893F}" v="1" dt="2023-06-12T16:23:46.371"/>
    <p1510:client id="{134F7017-324B-48EA-A9DC-881DB50EA00A}" v="186" dt="2023-06-12T23:56:18.493"/>
    <p1510:client id="{1595B345-3E47-491B-9E89-A1E72F9046D7}" v="73" dt="2023-06-11T19:28:40.489"/>
    <p1510:client id="{32A40ED7-3933-4EB8-908F-2BE8DA36BAFA}" v="27" dt="2023-06-11T14:35:28.628"/>
    <p1510:client id="{372F5B4C-6A99-4CF9-B634-8AA4C76473DF}" v="426" dt="2023-06-12T21:57:06.777"/>
    <p1510:client id="{565257AE-197F-44E5-85B1-90725C60AF2E}" v="2709" dt="2023-06-11T15:40:24.825"/>
    <p1510:client id="{70FD23AB-6B75-4DE5-992B-4C5CBAEB3A11}" v="4" dt="2023-06-12T23:58:54.060"/>
    <p1510:client id="{81620C71-5C4B-4386-9AC8-E843B608DE3B}" v="17" dt="2023-06-11T19:27:55.786"/>
    <p1510:client id="{8C12F8B4-CC09-4CE7-9B26-FD410A071717}" v="3024" dt="2023-06-12T20:50:14.809"/>
    <p1510:client id="{8C144DFD-3CC7-4242-A3E5-B7BEC9C2580D}" v="109" dt="2023-06-11T14:20:17.666"/>
    <p1510:client id="{8F1AA0B3-0911-4DAF-BE61-1F51C0029864}" v="15" dt="2023-06-12T22:11:41.026"/>
    <p1510:client id="{95A2919F-CFFF-49E3-AE60-88F59475CDFF}" v="3" dt="2023-06-17T16:02:17.883"/>
    <p1510:client id="{9C2B0C3A-2FE3-49CD-AAEE-9B527D58A2BA}" v="768" dt="2023-06-11T19:22:09.267"/>
    <p1510:client id="{A8125617-4E23-4061-A55A-3EC988BA9171}" v="148" dt="2023-06-12T22:15:09.671"/>
    <p1510:client id="{ADBF5EFF-A4B1-4DB7-8432-707EDAF27BC3}" v="251" dt="2023-06-12T23:38:32.279"/>
    <p1510:client id="{AEC4298C-272E-4804-8978-67539997B046}" v="1" dt="2023-06-12T17:55:48.988"/>
    <p1510:client id="{BF0F7E59-BA0A-46ED-8497-689CC28A5AFC}" v="246" dt="2023-06-11T14:34:45.537"/>
    <p1510:client id="{C0B2E0B2-A70A-4713-B555-D79061BC3488}" v="16" dt="2023-06-12T23:13:38.740"/>
    <p1510:client id="{C946F0AC-2C5D-4240-8755-1ECA8468CF44}" v="683" dt="2023-06-12T21:11:30.483"/>
    <p1510:client id="{DD0E1F3E-81F0-4B38-8DDC-4E05CCDABB65}" v="167" dt="2023-06-11T14:44:59.386"/>
    <p1510:client id="{F641B052-35F3-43A5-ACEF-74DAC1215456}" v="739" dt="2023-06-12T14:33:24.556"/>
    <p1510:client id="{F82E3158-5842-48BB-BA1D-E8E587E0D5FD}" v="2203" dt="2023-06-13T00:49:49.805"/>
    <p1510:client id="{FE705A23-5A30-4E0D-8B56-EC926A205079}" v="612" dt="2023-06-21T13:36:35.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7"/>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comments/modernComment_103_4790DFB3.xml><?xml version="1.0" encoding="utf-8"?>
<p188:cmLst xmlns:a="http://schemas.openxmlformats.org/drawingml/2006/main" xmlns:r="http://schemas.openxmlformats.org/officeDocument/2006/relationships" xmlns:p188="http://schemas.microsoft.com/office/powerpoint/2018/8/main">
  <p188:cm id="{3CDF4F02-0FFC-40F4-ADB7-FC54E89C44EE}" authorId="{D2C67EA2-F9A5-E203-63FF-1619C2932B0A}" status="resolved" created="2023-06-11T15:42:23.646" complete="100000">
    <ac:txMkLst xmlns:ac="http://schemas.microsoft.com/office/drawing/2013/main/command">
      <pc:docMk xmlns:pc="http://schemas.microsoft.com/office/powerpoint/2013/main/command"/>
      <pc:sldMk xmlns:pc="http://schemas.microsoft.com/office/powerpoint/2013/main/command" cId="1200676787" sldId="259"/>
      <ac:spMk id="3" creationId="{91BB3F36-9AC0-837F-509F-44E952DD3F4B}"/>
      <ac:txMk cp="0">
        <ac:context len="934" hash="1759964775"/>
      </ac:txMk>
    </ac:txMkLst>
    <p188:pos x="4521868" y="711868"/>
    <p188:txBody>
      <a:bodyPr/>
      <a:lstStyle/>
      <a:p>
        <a:r>
          <a:rPr lang="en-US"/>
          <a:t>[@Amy Gagliardo] - Can you copy in the link where we got the data set. </a:t>
        </a:r>
      </a:p>
    </p188:txBody>
  </p188:cm>
  <p188:cm id="{7167B86D-9A45-41B0-A5A5-6C52533D174A}" authorId="{D2C67EA2-F9A5-E203-63FF-1619C2932B0A}" status="resolved" created="2023-06-12T14:20:06.060" complete="100000">
    <ac:txMkLst xmlns:ac="http://schemas.microsoft.com/office/drawing/2013/main/command">
      <pc:docMk xmlns:pc="http://schemas.microsoft.com/office/powerpoint/2013/main/command"/>
      <pc:sldMk xmlns:pc="http://schemas.microsoft.com/office/powerpoint/2013/main/command" cId="1200676787" sldId="259"/>
      <ac:spMk id="2" creationId="{27D37BF8-7F28-5D38-994C-6B2DA4D6CF3A}"/>
      <ac:txMk cp="5" len="8">
        <ac:context len="15" hash="2842701608"/>
      </ac:txMk>
    </ac:txMkLst>
    <p188:pos x="2777289" y="511342"/>
    <p188:txBody>
      <a:bodyPr/>
      <a:lstStyle/>
      <a:p>
        <a:r>
          <a:rPr lang="en-US"/>
          <a:t>Needs to be completed before class</a:t>
        </a:r>
      </a:p>
    </p188:txBody>
  </p188:cm>
</p188:cmLst>
</file>

<file path=ppt/comments/modernComment_10A_4F60F92E.xml><?xml version="1.0" encoding="utf-8"?>
<p188:cmLst xmlns:a="http://schemas.openxmlformats.org/drawingml/2006/main" xmlns:r="http://schemas.openxmlformats.org/officeDocument/2006/relationships" xmlns:p188="http://schemas.microsoft.com/office/powerpoint/2018/8/main">
  <p188:cm id="{407DE638-811B-4D71-B6EE-27B1F34EC3F2}" authorId="{D2C67EA2-F9A5-E203-63FF-1619C2932B0A}" status="resolved" created="2023-06-12T14:20:47.171" complete="100000">
    <pc:sldMkLst xmlns:pc="http://schemas.microsoft.com/office/powerpoint/2013/main/command">
      <pc:docMk/>
      <pc:sldMk cId="1331755310" sldId="266"/>
    </pc:sldMkLst>
    <p188:txBody>
      <a:bodyPr/>
      <a:lstStyle/>
      <a:p>
        <a:r>
          <a:rPr lang="en-US"/>
          <a:t>Needs to be completed before class</a:t>
        </a:r>
      </a:p>
    </p188:txBody>
  </p188:cm>
</p188:cmLst>
</file>

<file path=ppt/comments/modernComment_114_FD666A6.xml><?xml version="1.0" encoding="utf-8"?>
<p188:cmLst xmlns:a="http://schemas.openxmlformats.org/drawingml/2006/main" xmlns:r="http://schemas.openxmlformats.org/officeDocument/2006/relationships" xmlns:p188="http://schemas.microsoft.com/office/powerpoint/2018/8/main">
  <p188:cm id="{12FD193F-7597-4726-B982-8689DF9CEFA8}" authorId="{D2C67EA2-F9A5-E203-63FF-1619C2932B0A}" status="resolved" created="2023-06-12T20:06:36.118" complete="100000">
    <ac:txMkLst xmlns:ac="http://schemas.microsoft.com/office/drawing/2013/main/command">
      <pc:docMk xmlns:pc="http://schemas.microsoft.com/office/powerpoint/2013/main/command"/>
      <pc:sldMk xmlns:pc="http://schemas.microsoft.com/office/powerpoint/2013/main/command" cId="265709222" sldId="276"/>
      <ac:spMk id="9" creationId="{F961DCB0-FABF-C8A5-3B0A-FA2A1C5C0470}"/>
      <ac:txMk cp="0" len="9">
        <ac:context len="316" hash="1513144842"/>
      </ac:txMk>
    </ac:txMkLst>
    <p188:pos x="952500" y="280736"/>
    <p188:txBody>
      <a:bodyPr/>
      <a:lstStyle/>
      <a:p>
        <a:r>
          <a:rPr lang="en-US"/>
          <a:t>[@Brandon Stanyer] - Feel free to adjust or add to this</a:t>
        </a:r>
      </a:p>
    </p188:txBody>
  </p188:cm>
</p188:cmLst>
</file>

<file path=ppt/comments/modernComment_118_885F9312.xml><?xml version="1.0" encoding="utf-8"?>
<p188:cmLst xmlns:a="http://schemas.openxmlformats.org/drawingml/2006/main" xmlns:r="http://schemas.openxmlformats.org/officeDocument/2006/relationships" xmlns:p188="http://schemas.microsoft.com/office/powerpoint/2018/8/main">
  <p188:cm id="{A600BF23-5452-4785-B1DA-DCB2DFE5A13E}" authorId="{D2C67EA2-F9A5-E203-63FF-1619C2932B0A}" status="resolved" created="2023-06-12T23:37:53.872" complete="100000">
    <ac:txMkLst xmlns:ac="http://schemas.microsoft.com/office/drawing/2013/main/command">
      <pc:docMk xmlns:pc="http://schemas.microsoft.com/office/powerpoint/2013/main/command"/>
      <pc:sldMk xmlns:pc="http://schemas.microsoft.com/office/powerpoint/2013/main/command" cId="2287964946" sldId="280"/>
      <ac:spMk id="2" creationId="{EDFC6586-F471-5C0D-8540-127753C85B98}"/>
      <ac:txMk cp="0" len="14">
        <ac:context len="68" hash="802926137"/>
      </ac:txMk>
    </ac:txMkLst>
    <p188:pos x="2311830" y="309966"/>
    <p188:txBody>
      <a:bodyPr/>
      <a:lstStyle/>
      <a:p>
        <a:r>
          <a:rPr lang="en-US"/>
          <a:t>add correlation coefficient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F52386-E948-4FB6-B71F-AB501D73C46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82D270F-32A1-4B4E-BC46-E60715D40B6A}">
      <dgm:prSet/>
      <dgm:spPr/>
      <dgm:t>
        <a:bodyPr/>
        <a:lstStyle/>
        <a:p>
          <a:pPr>
            <a:lnSpc>
              <a:spcPct val="100000"/>
            </a:lnSpc>
          </a:pPr>
          <a:r>
            <a:rPr lang="en-US"/>
            <a:t>Research Objective</a:t>
          </a:r>
        </a:p>
      </dgm:t>
    </dgm:pt>
    <dgm:pt modelId="{FB31E548-7CD0-469A-9485-97F3A3A6A8EE}" type="parTrans" cxnId="{BA0BEE57-AD55-4E2E-9227-2F0F4D35B137}">
      <dgm:prSet/>
      <dgm:spPr/>
      <dgm:t>
        <a:bodyPr/>
        <a:lstStyle/>
        <a:p>
          <a:endParaRPr lang="en-US"/>
        </a:p>
      </dgm:t>
    </dgm:pt>
    <dgm:pt modelId="{D9903FA1-C478-4918-98D4-0C5C89B8ED51}" type="sibTrans" cxnId="{BA0BEE57-AD55-4E2E-9227-2F0F4D35B137}">
      <dgm:prSet/>
      <dgm:spPr/>
      <dgm:t>
        <a:bodyPr/>
        <a:lstStyle/>
        <a:p>
          <a:endParaRPr lang="en-US"/>
        </a:p>
      </dgm:t>
    </dgm:pt>
    <dgm:pt modelId="{12EF06F3-9041-4736-96C2-6444D7F3F350}">
      <dgm:prSet/>
      <dgm:spPr/>
      <dgm:t>
        <a:bodyPr/>
        <a:lstStyle/>
        <a:p>
          <a:pPr>
            <a:lnSpc>
              <a:spcPct val="100000"/>
            </a:lnSpc>
          </a:pPr>
          <a:r>
            <a:rPr lang="en-US"/>
            <a:t>Data Set Overview</a:t>
          </a:r>
        </a:p>
      </dgm:t>
    </dgm:pt>
    <dgm:pt modelId="{17D8F793-C7EE-4022-BFAD-BBBD9C08A2A3}" type="parTrans" cxnId="{053089DD-022C-4FC7-A9AB-D3F628E6FD41}">
      <dgm:prSet/>
      <dgm:spPr/>
      <dgm:t>
        <a:bodyPr/>
        <a:lstStyle/>
        <a:p>
          <a:endParaRPr lang="en-US"/>
        </a:p>
      </dgm:t>
    </dgm:pt>
    <dgm:pt modelId="{F73FB724-3209-40D7-8CFB-1EADCFF39731}" type="sibTrans" cxnId="{053089DD-022C-4FC7-A9AB-D3F628E6FD41}">
      <dgm:prSet/>
      <dgm:spPr/>
      <dgm:t>
        <a:bodyPr/>
        <a:lstStyle/>
        <a:p>
          <a:endParaRPr lang="en-US"/>
        </a:p>
      </dgm:t>
    </dgm:pt>
    <dgm:pt modelId="{A9EADB85-FE4B-41B2-83DB-FE840C3EC02C}">
      <dgm:prSet/>
      <dgm:spPr/>
      <dgm:t>
        <a:bodyPr/>
        <a:lstStyle/>
        <a:p>
          <a:pPr>
            <a:lnSpc>
              <a:spcPct val="100000"/>
            </a:lnSpc>
          </a:pPr>
          <a:r>
            <a:rPr lang="en-US"/>
            <a:t>Hypothesis</a:t>
          </a:r>
        </a:p>
      </dgm:t>
    </dgm:pt>
    <dgm:pt modelId="{19ACEF94-4F2C-44CB-9A2E-1E9F2BBDE98D}" type="parTrans" cxnId="{F3B561B0-0812-45F3-BEA7-B7AB8AC8C05B}">
      <dgm:prSet/>
      <dgm:spPr/>
      <dgm:t>
        <a:bodyPr/>
        <a:lstStyle/>
        <a:p>
          <a:endParaRPr lang="en-US"/>
        </a:p>
      </dgm:t>
    </dgm:pt>
    <dgm:pt modelId="{C0C55EFA-861D-4277-B154-D70F6E2D6DBE}" type="sibTrans" cxnId="{F3B561B0-0812-45F3-BEA7-B7AB8AC8C05B}">
      <dgm:prSet/>
      <dgm:spPr/>
      <dgm:t>
        <a:bodyPr/>
        <a:lstStyle/>
        <a:p>
          <a:endParaRPr lang="en-US"/>
        </a:p>
      </dgm:t>
    </dgm:pt>
    <dgm:pt modelId="{7A576C9A-921C-4100-B619-FE7B06DBEBDD}">
      <dgm:prSet/>
      <dgm:spPr/>
      <dgm:t>
        <a:bodyPr/>
        <a:lstStyle/>
        <a:p>
          <a:pPr>
            <a:lnSpc>
              <a:spcPct val="100000"/>
            </a:lnSpc>
          </a:pPr>
          <a:r>
            <a:rPr lang="en-US"/>
            <a:t>Research &amp; Visualizations</a:t>
          </a:r>
        </a:p>
      </dgm:t>
    </dgm:pt>
    <dgm:pt modelId="{1AE64337-ADB3-466C-905A-F43A96B7F3B9}" type="parTrans" cxnId="{6C8E3D04-2A42-4C23-A736-747D8ED0D39B}">
      <dgm:prSet/>
      <dgm:spPr/>
      <dgm:t>
        <a:bodyPr/>
        <a:lstStyle/>
        <a:p>
          <a:endParaRPr lang="en-US"/>
        </a:p>
      </dgm:t>
    </dgm:pt>
    <dgm:pt modelId="{0E776E5B-1329-44B9-9376-E13705FA6E72}" type="sibTrans" cxnId="{6C8E3D04-2A42-4C23-A736-747D8ED0D39B}">
      <dgm:prSet/>
      <dgm:spPr/>
      <dgm:t>
        <a:bodyPr/>
        <a:lstStyle/>
        <a:p>
          <a:endParaRPr lang="en-US"/>
        </a:p>
      </dgm:t>
    </dgm:pt>
    <dgm:pt modelId="{DF9E50B2-78E2-473A-BAB4-33CED7B40E9A}">
      <dgm:prSet/>
      <dgm:spPr/>
      <dgm:t>
        <a:bodyPr/>
        <a:lstStyle/>
        <a:p>
          <a:pPr>
            <a:lnSpc>
              <a:spcPct val="100000"/>
            </a:lnSpc>
          </a:pPr>
          <a:r>
            <a:rPr lang="en-US"/>
            <a:t>Models &amp; Predictions </a:t>
          </a:r>
        </a:p>
      </dgm:t>
    </dgm:pt>
    <dgm:pt modelId="{8D850101-6065-42AE-98AA-6289AEA0DFDE}" type="parTrans" cxnId="{6E96A237-7910-49BB-B7F5-7C30B42EA755}">
      <dgm:prSet/>
      <dgm:spPr/>
      <dgm:t>
        <a:bodyPr/>
        <a:lstStyle/>
        <a:p>
          <a:endParaRPr lang="en-US"/>
        </a:p>
      </dgm:t>
    </dgm:pt>
    <dgm:pt modelId="{C3720C60-B338-41FA-9339-9931E4B57D83}" type="sibTrans" cxnId="{6E96A237-7910-49BB-B7F5-7C30B42EA755}">
      <dgm:prSet/>
      <dgm:spPr/>
      <dgm:t>
        <a:bodyPr/>
        <a:lstStyle/>
        <a:p>
          <a:endParaRPr lang="en-US"/>
        </a:p>
      </dgm:t>
    </dgm:pt>
    <dgm:pt modelId="{D7AE0377-888E-4346-9A0F-90C154B5A5FA}">
      <dgm:prSet/>
      <dgm:spPr/>
      <dgm:t>
        <a:bodyPr/>
        <a:lstStyle/>
        <a:p>
          <a:pPr>
            <a:lnSpc>
              <a:spcPct val="100000"/>
            </a:lnSpc>
          </a:pPr>
          <a:r>
            <a:rPr lang="en-US" b="1">
              <a:latin typeface="Calibri Light" panose="020F0302020204030204"/>
            </a:rPr>
            <a:t>Results &amp; Analysis</a:t>
          </a:r>
          <a:endParaRPr lang="en-US" b="1"/>
        </a:p>
      </dgm:t>
    </dgm:pt>
    <dgm:pt modelId="{EEAE56B4-9027-47F0-A124-FC8CF8838127}" type="parTrans" cxnId="{180DF197-4F28-4F8B-BCEC-E3BFA649ADFC}">
      <dgm:prSet/>
      <dgm:spPr/>
      <dgm:t>
        <a:bodyPr/>
        <a:lstStyle/>
        <a:p>
          <a:endParaRPr lang="en-US"/>
        </a:p>
      </dgm:t>
    </dgm:pt>
    <dgm:pt modelId="{990CD110-D148-418A-B0FA-09B43FDBFEDC}" type="sibTrans" cxnId="{180DF197-4F28-4F8B-BCEC-E3BFA649ADFC}">
      <dgm:prSet/>
      <dgm:spPr/>
      <dgm:t>
        <a:bodyPr/>
        <a:lstStyle/>
        <a:p>
          <a:endParaRPr lang="en-US"/>
        </a:p>
      </dgm:t>
    </dgm:pt>
    <dgm:pt modelId="{01389511-028B-4ADC-BDB5-22D5C937C129}" type="pres">
      <dgm:prSet presAssocID="{CAF52386-E948-4FB6-B71F-AB501D73C46F}" presName="root" presStyleCnt="0">
        <dgm:presLayoutVars>
          <dgm:dir/>
          <dgm:resizeHandles val="exact"/>
        </dgm:presLayoutVars>
      </dgm:prSet>
      <dgm:spPr/>
    </dgm:pt>
    <dgm:pt modelId="{693A791B-D61E-476C-9CE6-BFB356B342D7}" type="pres">
      <dgm:prSet presAssocID="{482D270F-32A1-4B4E-BC46-E60715D40B6A}" presName="compNode" presStyleCnt="0"/>
      <dgm:spPr/>
    </dgm:pt>
    <dgm:pt modelId="{2991E157-723A-4D2A-9757-C8AEA88C24E8}" type="pres">
      <dgm:prSet presAssocID="{482D270F-32A1-4B4E-BC46-E60715D40B6A}" presName="bgRect" presStyleLbl="bgShp" presStyleIdx="0" presStyleCnt="6"/>
      <dgm:spPr/>
    </dgm:pt>
    <dgm:pt modelId="{1CC6865F-EDA0-4147-93D0-9F11CF8C5F25}" type="pres">
      <dgm:prSet presAssocID="{482D270F-32A1-4B4E-BC46-E60715D40B6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FB8E1B04-019C-4DE1-9687-B5876512C448}" type="pres">
      <dgm:prSet presAssocID="{482D270F-32A1-4B4E-BC46-E60715D40B6A}" presName="spaceRect" presStyleCnt="0"/>
      <dgm:spPr/>
    </dgm:pt>
    <dgm:pt modelId="{0220569E-3CAE-44A1-8F3F-66A9B1F46573}" type="pres">
      <dgm:prSet presAssocID="{482D270F-32A1-4B4E-BC46-E60715D40B6A}" presName="parTx" presStyleLbl="revTx" presStyleIdx="0" presStyleCnt="6">
        <dgm:presLayoutVars>
          <dgm:chMax val="0"/>
          <dgm:chPref val="0"/>
        </dgm:presLayoutVars>
      </dgm:prSet>
      <dgm:spPr/>
    </dgm:pt>
    <dgm:pt modelId="{8CE92926-C1AC-4B85-8641-0DE3984BF786}" type="pres">
      <dgm:prSet presAssocID="{D9903FA1-C478-4918-98D4-0C5C89B8ED51}" presName="sibTrans" presStyleCnt="0"/>
      <dgm:spPr/>
    </dgm:pt>
    <dgm:pt modelId="{5AE2A373-2405-49A2-B9CE-7CC466EB8221}" type="pres">
      <dgm:prSet presAssocID="{12EF06F3-9041-4736-96C2-6444D7F3F350}" presName="compNode" presStyleCnt="0"/>
      <dgm:spPr/>
    </dgm:pt>
    <dgm:pt modelId="{7769B40E-06EB-48F6-B4CA-95333C962C15}" type="pres">
      <dgm:prSet presAssocID="{12EF06F3-9041-4736-96C2-6444D7F3F350}" presName="bgRect" presStyleLbl="bgShp" presStyleIdx="1" presStyleCnt="6"/>
      <dgm:spPr/>
    </dgm:pt>
    <dgm:pt modelId="{A5F1465B-208A-459B-9C1F-49768CB88A18}" type="pres">
      <dgm:prSet presAssocID="{12EF06F3-9041-4736-96C2-6444D7F3F35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A904AE9-5C2C-49A6-BFF8-F6F1A360FF8B}" type="pres">
      <dgm:prSet presAssocID="{12EF06F3-9041-4736-96C2-6444D7F3F350}" presName="spaceRect" presStyleCnt="0"/>
      <dgm:spPr/>
    </dgm:pt>
    <dgm:pt modelId="{2D2E7A46-1D1F-4C0A-AC8A-6C0A2F62F0EF}" type="pres">
      <dgm:prSet presAssocID="{12EF06F3-9041-4736-96C2-6444D7F3F350}" presName="parTx" presStyleLbl="revTx" presStyleIdx="1" presStyleCnt="6">
        <dgm:presLayoutVars>
          <dgm:chMax val="0"/>
          <dgm:chPref val="0"/>
        </dgm:presLayoutVars>
      </dgm:prSet>
      <dgm:spPr/>
    </dgm:pt>
    <dgm:pt modelId="{21A22C24-76B2-4B74-ABF4-3DCD5F81AFB1}" type="pres">
      <dgm:prSet presAssocID="{F73FB724-3209-40D7-8CFB-1EADCFF39731}" presName="sibTrans" presStyleCnt="0"/>
      <dgm:spPr/>
    </dgm:pt>
    <dgm:pt modelId="{BFF3AA95-BF26-43CA-9C0E-88C577CDBA45}" type="pres">
      <dgm:prSet presAssocID="{A9EADB85-FE4B-41B2-83DB-FE840C3EC02C}" presName="compNode" presStyleCnt="0"/>
      <dgm:spPr/>
    </dgm:pt>
    <dgm:pt modelId="{C4F3DE9E-7BC1-4A5F-A49A-A237AB8E1822}" type="pres">
      <dgm:prSet presAssocID="{A9EADB85-FE4B-41B2-83DB-FE840C3EC02C}" presName="bgRect" presStyleLbl="bgShp" presStyleIdx="2" presStyleCnt="6"/>
      <dgm:spPr/>
    </dgm:pt>
    <dgm:pt modelId="{4B5A4FD7-19DB-4E6C-9185-9D1EC77E2054}" type="pres">
      <dgm:prSet presAssocID="{A9EADB85-FE4B-41B2-83DB-FE840C3EC02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CF8F2CDC-0C1E-4EAB-8C74-7FB6AB91503F}" type="pres">
      <dgm:prSet presAssocID="{A9EADB85-FE4B-41B2-83DB-FE840C3EC02C}" presName="spaceRect" presStyleCnt="0"/>
      <dgm:spPr/>
    </dgm:pt>
    <dgm:pt modelId="{25DCBA73-7631-47EA-8250-133BDB92D5AD}" type="pres">
      <dgm:prSet presAssocID="{A9EADB85-FE4B-41B2-83DB-FE840C3EC02C}" presName="parTx" presStyleLbl="revTx" presStyleIdx="2" presStyleCnt="6">
        <dgm:presLayoutVars>
          <dgm:chMax val="0"/>
          <dgm:chPref val="0"/>
        </dgm:presLayoutVars>
      </dgm:prSet>
      <dgm:spPr/>
    </dgm:pt>
    <dgm:pt modelId="{8DCC9FA6-7B85-44D1-9450-7AB0735B58D4}" type="pres">
      <dgm:prSet presAssocID="{C0C55EFA-861D-4277-B154-D70F6E2D6DBE}" presName="sibTrans" presStyleCnt="0"/>
      <dgm:spPr/>
    </dgm:pt>
    <dgm:pt modelId="{DFDFAEF8-6BD3-4918-A2C0-119E04DF83D9}" type="pres">
      <dgm:prSet presAssocID="{7A576C9A-921C-4100-B619-FE7B06DBEBDD}" presName="compNode" presStyleCnt="0"/>
      <dgm:spPr/>
    </dgm:pt>
    <dgm:pt modelId="{FD714AE0-7909-4D8B-AC9A-2E5AAC38F57F}" type="pres">
      <dgm:prSet presAssocID="{7A576C9A-921C-4100-B619-FE7B06DBEBDD}" presName="bgRect" presStyleLbl="bgShp" presStyleIdx="3" presStyleCnt="6"/>
      <dgm:spPr/>
    </dgm:pt>
    <dgm:pt modelId="{EAF7AC06-0830-4DBE-9E8D-A0260729B347}" type="pres">
      <dgm:prSet presAssocID="{7A576C9A-921C-4100-B619-FE7B06DBEBD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ie chart"/>
        </a:ext>
      </dgm:extLst>
    </dgm:pt>
    <dgm:pt modelId="{1E2ED4FB-F0E1-4147-BB40-23EDB252B7DE}" type="pres">
      <dgm:prSet presAssocID="{7A576C9A-921C-4100-B619-FE7B06DBEBDD}" presName="spaceRect" presStyleCnt="0"/>
      <dgm:spPr/>
    </dgm:pt>
    <dgm:pt modelId="{86F3647A-B1BB-43A0-93FE-E9BF3CF10AA2}" type="pres">
      <dgm:prSet presAssocID="{7A576C9A-921C-4100-B619-FE7B06DBEBDD}" presName="parTx" presStyleLbl="revTx" presStyleIdx="3" presStyleCnt="6">
        <dgm:presLayoutVars>
          <dgm:chMax val="0"/>
          <dgm:chPref val="0"/>
        </dgm:presLayoutVars>
      </dgm:prSet>
      <dgm:spPr/>
    </dgm:pt>
    <dgm:pt modelId="{362A5888-3BC6-47AF-BF4F-8C3E262B6398}" type="pres">
      <dgm:prSet presAssocID="{0E776E5B-1329-44B9-9376-E13705FA6E72}" presName="sibTrans" presStyleCnt="0"/>
      <dgm:spPr/>
    </dgm:pt>
    <dgm:pt modelId="{E7721FC0-8D9D-4C94-85F8-778D8C4F4BB7}" type="pres">
      <dgm:prSet presAssocID="{DF9E50B2-78E2-473A-BAB4-33CED7B40E9A}" presName="compNode" presStyleCnt="0"/>
      <dgm:spPr/>
    </dgm:pt>
    <dgm:pt modelId="{CDC2B323-C4C1-419F-A2FB-C358A457B47F}" type="pres">
      <dgm:prSet presAssocID="{DF9E50B2-78E2-473A-BAB4-33CED7B40E9A}" presName="bgRect" presStyleLbl="bgShp" presStyleIdx="4" presStyleCnt="6"/>
      <dgm:spPr/>
    </dgm:pt>
    <dgm:pt modelId="{F3E4A5D8-A404-46B7-BA76-F63C6684CB17}" type="pres">
      <dgm:prSet presAssocID="{DF9E50B2-78E2-473A-BAB4-33CED7B40E9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ud"/>
        </a:ext>
      </dgm:extLst>
    </dgm:pt>
    <dgm:pt modelId="{40510DB2-835C-43AB-9E6D-3E682EE166F7}" type="pres">
      <dgm:prSet presAssocID="{DF9E50B2-78E2-473A-BAB4-33CED7B40E9A}" presName="spaceRect" presStyleCnt="0"/>
      <dgm:spPr/>
    </dgm:pt>
    <dgm:pt modelId="{4EDFFB93-C3B3-4EE2-8D6C-0B735FBE9A2A}" type="pres">
      <dgm:prSet presAssocID="{DF9E50B2-78E2-473A-BAB4-33CED7B40E9A}" presName="parTx" presStyleLbl="revTx" presStyleIdx="4" presStyleCnt="6">
        <dgm:presLayoutVars>
          <dgm:chMax val="0"/>
          <dgm:chPref val="0"/>
        </dgm:presLayoutVars>
      </dgm:prSet>
      <dgm:spPr/>
    </dgm:pt>
    <dgm:pt modelId="{FD2C103C-9523-48B7-A0FD-95CB5669A98D}" type="pres">
      <dgm:prSet presAssocID="{C3720C60-B338-41FA-9339-9931E4B57D83}" presName="sibTrans" presStyleCnt="0"/>
      <dgm:spPr/>
    </dgm:pt>
    <dgm:pt modelId="{8F364FF9-E22D-4B8B-8BB4-1A966D6FDD9D}" type="pres">
      <dgm:prSet presAssocID="{D7AE0377-888E-4346-9A0F-90C154B5A5FA}" presName="compNode" presStyleCnt="0"/>
      <dgm:spPr/>
    </dgm:pt>
    <dgm:pt modelId="{B3767443-E5BE-4D09-AEFF-7AF396D2FD94}" type="pres">
      <dgm:prSet presAssocID="{D7AE0377-888E-4346-9A0F-90C154B5A5FA}" presName="bgRect" presStyleLbl="bgShp" presStyleIdx="5" presStyleCnt="6"/>
      <dgm:spPr/>
    </dgm:pt>
    <dgm:pt modelId="{9E734190-325F-4AFC-AF23-4937B328F929}" type="pres">
      <dgm:prSet presAssocID="{D7AE0377-888E-4346-9A0F-90C154B5A5F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18FC236B-1F57-4B42-BF40-303A27037B5B}" type="pres">
      <dgm:prSet presAssocID="{D7AE0377-888E-4346-9A0F-90C154B5A5FA}" presName="spaceRect" presStyleCnt="0"/>
      <dgm:spPr/>
    </dgm:pt>
    <dgm:pt modelId="{8A34565C-EE68-4AA5-A201-0B67EE2F2905}" type="pres">
      <dgm:prSet presAssocID="{D7AE0377-888E-4346-9A0F-90C154B5A5FA}" presName="parTx" presStyleLbl="revTx" presStyleIdx="5" presStyleCnt="6">
        <dgm:presLayoutVars>
          <dgm:chMax val="0"/>
          <dgm:chPref val="0"/>
        </dgm:presLayoutVars>
      </dgm:prSet>
      <dgm:spPr/>
    </dgm:pt>
  </dgm:ptLst>
  <dgm:cxnLst>
    <dgm:cxn modelId="{6C8E3D04-2A42-4C23-A736-747D8ED0D39B}" srcId="{CAF52386-E948-4FB6-B71F-AB501D73C46F}" destId="{7A576C9A-921C-4100-B619-FE7B06DBEBDD}" srcOrd="3" destOrd="0" parTransId="{1AE64337-ADB3-466C-905A-F43A96B7F3B9}" sibTransId="{0E776E5B-1329-44B9-9376-E13705FA6E72}"/>
    <dgm:cxn modelId="{B4913511-F8A5-4217-B402-0F0FB8A31914}" type="presOf" srcId="{D7AE0377-888E-4346-9A0F-90C154B5A5FA}" destId="{8A34565C-EE68-4AA5-A201-0B67EE2F2905}" srcOrd="0" destOrd="0" presId="urn:microsoft.com/office/officeart/2018/2/layout/IconVerticalSolidList"/>
    <dgm:cxn modelId="{6E96A237-7910-49BB-B7F5-7C30B42EA755}" srcId="{CAF52386-E948-4FB6-B71F-AB501D73C46F}" destId="{DF9E50B2-78E2-473A-BAB4-33CED7B40E9A}" srcOrd="4" destOrd="0" parTransId="{8D850101-6065-42AE-98AA-6289AEA0DFDE}" sibTransId="{C3720C60-B338-41FA-9339-9931E4B57D83}"/>
    <dgm:cxn modelId="{853A4E44-22F1-4297-A731-D0BF902076F1}" type="presOf" srcId="{12EF06F3-9041-4736-96C2-6444D7F3F350}" destId="{2D2E7A46-1D1F-4C0A-AC8A-6C0A2F62F0EF}" srcOrd="0" destOrd="0" presId="urn:microsoft.com/office/officeart/2018/2/layout/IconVerticalSolidList"/>
    <dgm:cxn modelId="{BA0BEE57-AD55-4E2E-9227-2F0F4D35B137}" srcId="{CAF52386-E948-4FB6-B71F-AB501D73C46F}" destId="{482D270F-32A1-4B4E-BC46-E60715D40B6A}" srcOrd="0" destOrd="0" parTransId="{FB31E548-7CD0-469A-9485-97F3A3A6A8EE}" sibTransId="{D9903FA1-C478-4918-98D4-0C5C89B8ED51}"/>
    <dgm:cxn modelId="{0E9F5F5C-6312-47D1-A6D2-64C331A9436F}" type="presOf" srcId="{DF9E50B2-78E2-473A-BAB4-33CED7B40E9A}" destId="{4EDFFB93-C3B3-4EE2-8D6C-0B735FBE9A2A}" srcOrd="0" destOrd="0" presId="urn:microsoft.com/office/officeart/2018/2/layout/IconVerticalSolidList"/>
    <dgm:cxn modelId="{CB1D0464-33B6-4A37-BA71-F1670F924A86}" type="presOf" srcId="{7A576C9A-921C-4100-B619-FE7B06DBEBDD}" destId="{86F3647A-B1BB-43A0-93FE-E9BF3CF10AA2}" srcOrd="0" destOrd="0" presId="urn:microsoft.com/office/officeart/2018/2/layout/IconVerticalSolidList"/>
    <dgm:cxn modelId="{180DF197-4F28-4F8B-BCEC-E3BFA649ADFC}" srcId="{CAF52386-E948-4FB6-B71F-AB501D73C46F}" destId="{D7AE0377-888E-4346-9A0F-90C154B5A5FA}" srcOrd="5" destOrd="0" parTransId="{EEAE56B4-9027-47F0-A124-FC8CF8838127}" sibTransId="{990CD110-D148-418A-B0FA-09B43FDBFEDC}"/>
    <dgm:cxn modelId="{997EE9A2-C131-4EB3-82A4-D3CC046F8643}" type="presOf" srcId="{CAF52386-E948-4FB6-B71F-AB501D73C46F}" destId="{01389511-028B-4ADC-BDB5-22D5C937C129}" srcOrd="0" destOrd="0" presId="urn:microsoft.com/office/officeart/2018/2/layout/IconVerticalSolidList"/>
    <dgm:cxn modelId="{F3B561B0-0812-45F3-BEA7-B7AB8AC8C05B}" srcId="{CAF52386-E948-4FB6-B71F-AB501D73C46F}" destId="{A9EADB85-FE4B-41B2-83DB-FE840C3EC02C}" srcOrd="2" destOrd="0" parTransId="{19ACEF94-4F2C-44CB-9A2E-1E9F2BBDE98D}" sibTransId="{C0C55EFA-861D-4277-B154-D70F6E2D6DBE}"/>
    <dgm:cxn modelId="{B5F2ADBA-E084-4581-830F-3E4A7648223D}" type="presOf" srcId="{A9EADB85-FE4B-41B2-83DB-FE840C3EC02C}" destId="{25DCBA73-7631-47EA-8250-133BDB92D5AD}" srcOrd="0" destOrd="0" presId="urn:microsoft.com/office/officeart/2018/2/layout/IconVerticalSolidList"/>
    <dgm:cxn modelId="{053089DD-022C-4FC7-A9AB-D3F628E6FD41}" srcId="{CAF52386-E948-4FB6-B71F-AB501D73C46F}" destId="{12EF06F3-9041-4736-96C2-6444D7F3F350}" srcOrd="1" destOrd="0" parTransId="{17D8F793-C7EE-4022-BFAD-BBBD9C08A2A3}" sibTransId="{F73FB724-3209-40D7-8CFB-1EADCFF39731}"/>
    <dgm:cxn modelId="{D1EFEDF4-CD52-48D9-B5F3-1E05B96C5BEA}" type="presOf" srcId="{482D270F-32A1-4B4E-BC46-E60715D40B6A}" destId="{0220569E-3CAE-44A1-8F3F-66A9B1F46573}" srcOrd="0" destOrd="0" presId="urn:microsoft.com/office/officeart/2018/2/layout/IconVerticalSolidList"/>
    <dgm:cxn modelId="{2EC16BB1-010B-4B4B-8D26-EC6D03C6D8EF}" type="presParOf" srcId="{01389511-028B-4ADC-BDB5-22D5C937C129}" destId="{693A791B-D61E-476C-9CE6-BFB356B342D7}" srcOrd="0" destOrd="0" presId="urn:microsoft.com/office/officeart/2018/2/layout/IconVerticalSolidList"/>
    <dgm:cxn modelId="{5B054418-9A3E-4CF5-A677-D92324F0D5E1}" type="presParOf" srcId="{693A791B-D61E-476C-9CE6-BFB356B342D7}" destId="{2991E157-723A-4D2A-9757-C8AEA88C24E8}" srcOrd="0" destOrd="0" presId="urn:microsoft.com/office/officeart/2018/2/layout/IconVerticalSolidList"/>
    <dgm:cxn modelId="{7D485A4D-9580-4394-849B-9FE6ABA076FC}" type="presParOf" srcId="{693A791B-D61E-476C-9CE6-BFB356B342D7}" destId="{1CC6865F-EDA0-4147-93D0-9F11CF8C5F25}" srcOrd="1" destOrd="0" presId="urn:microsoft.com/office/officeart/2018/2/layout/IconVerticalSolidList"/>
    <dgm:cxn modelId="{88192896-4A29-46F8-B523-06F2C2789E3D}" type="presParOf" srcId="{693A791B-D61E-476C-9CE6-BFB356B342D7}" destId="{FB8E1B04-019C-4DE1-9687-B5876512C448}" srcOrd="2" destOrd="0" presId="urn:microsoft.com/office/officeart/2018/2/layout/IconVerticalSolidList"/>
    <dgm:cxn modelId="{7A4FEA92-C2FE-4899-8774-4F6C55EE9CEE}" type="presParOf" srcId="{693A791B-D61E-476C-9CE6-BFB356B342D7}" destId="{0220569E-3CAE-44A1-8F3F-66A9B1F46573}" srcOrd="3" destOrd="0" presId="urn:microsoft.com/office/officeart/2018/2/layout/IconVerticalSolidList"/>
    <dgm:cxn modelId="{E556B276-B87D-4518-820C-46BEB0928751}" type="presParOf" srcId="{01389511-028B-4ADC-BDB5-22D5C937C129}" destId="{8CE92926-C1AC-4B85-8641-0DE3984BF786}" srcOrd="1" destOrd="0" presId="urn:microsoft.com/office/officeart/2018/2/layout/IconVerticalSolidList"/>
    <dgm:cxn modelId="{F540ADE9-0781-410F-9CDC-561B4AE2C1D3}" type="presParOf" srcId="{01389511-028B-4ADC-BDB5-22D5C937C129}" destId="{5AE2A373-2405-49A2-B9CE-7CC466EB8221}" srcOrd="2" destOrd="0" presId="urn:microsoft.com/office/officeart/2018/2/layout/IconVerticalSolidList"/>
    <dgm:cxn modelId="{2FB667BE-C098-43AA-9B2F-D4F63A25DDF3}" type="presParOf" srcId="{5AE2A373-2405-49A2-B9CE-7CC466EB8221}" destId="{7769B40E-06EB-48F6-B4CA-95333C962C15}" srcOrd="0" destOrd="0" presId="urn:microsoft.com/office/officeart/2018/2/layout/IconVerticalSolidList"/>
    <dgm:cxn modelId="{585F2D4E-2FAA-48B9-8284-51AF910395D1}" type="presParOf" srcId="{5AE2A373-2405-49A2-B9CE-7CC466EB8221}" destId="{A5F1465B-208A-459B-9C1F-49768CB88A18}" srcOrd="1" destOrd="0" presId="urn:microsoft.com/office/officeart/2018/2/layout/IconVerticalSolidList"/>
    <dgm:cxn modelId="{A03B3482-3E60-47C1-91DE-DD78FEA9CBBB}" type="presParOf" srcId="{5AE2A373-2405-49A2-B9CE-7CC466EB8221}" destId="{5A904AE9-5C2C-49A6-BFF8-F6F1A360FF8B}" srcOrd="2" destOrd="0" presId="urn:microsoft.com/office/officeart/2018/2/layout/IconVerticalSolidList"/>
    <dgm:cxn modelId="{C86D20E6-0FB1-4DF7-A827-C8E2C69954CC}" type="presParOf" srcId="{5AE2A373-2405-49A2-B9CE-7CC466EB8221}" destId="{2D2E7A46-1D1F-4C0A-AC8A-6C0A2F62F0EF}" srcOrd="3" destOrd="0" presId="urn:microsoft.com/office/officeart/2018/2/layout/IconVerticalSolidList"/>
    <dgm:cxn modelId="{410579C6-0154-45CF-8945-357ECCAB9DFE}" type="presParOf" srcId="{01389511-028B-4ADC-BDB5-22D5C937C129}" destId="{21A22C24-76B2-4B74-ABF4-3DCD5F81AFB1}" srcOrd="3" destOrd="0" presId="urn:microsoft.com/office/officeart/2018/2/layout/IconVerticalSolidList"/>
    <dgm:cxn modelId="{F79C7AF8-BCA3-4E3F-94A2-FE12347F077A}" type="presParOf" srcId="{01389511-028B-4ADC-BDB5-22D5C937C129}" destId="{BFF3AA95-BF26-43CA-9C0E-88C577CDBA45}" srcOrd="4" destOrd="0" presId="urn:microsoft.com/office/officeart/2018/2/layout/IconVerticalSolidList"/>
    <dgm:cxn modelId="{A3B4DA4C-9C56-4479-929F-0DF5C0CA94C0}" type="presParOf" srcId="{BFF3AA95-BF26-43CA-9C0E-88C577CDBA45}" destId="{C4F3DE9E-7BC1-4A5F-A49A-A237AB8E1822}" srcOrd="0" destOrd="0" presId="urn:microsoft.com/office/officeart/2018/2/layout/IconVerticalSolidList"/>
    <dgm:cxn modelId="{480126FC-0655-4B7B-8B9F-4FCF21D3474E}" type="presParOf" srcId="{BFF3AA95-BF26-43CA-9C0E-88C577CDBA45}" destId="{4B5A4FD7-19DB-4E6C-9185-9D1EC77E2054}" srcOrd="1" destOrd="0" presId="urn:microsoft.com/office/officeart/2018/2/layout/IconVerticalSolidList"/>
    <dgm:cxn modelId="{0A70D7A3-E317-49AA-A40D-C0ED6EB8B515}" type="presParOf" srcId="{BFF3AA95-BF26-43CA-9C0E-88C577CDBA45}" destId="{CF8F2CDC-0C1E-4EAB-8C74-7FB6AB91503F}" srcOrd="2" destOrd="0" presId="urn:microsoft.com/office/officeart/2018/2/layout/IconVerticalSolidList"/>
    <dgm:cxn modelId="{502DBEAB-111C-4530-AEBF-9156DCA6DDAB}" type="presParOf" srcId="{BFF3AA95-BF26-43CA-9C0E-88C577CDBA45}" destId="{25DCBA73-7631-47EA-8250-133BDB92D5AD}" srcOrd="3" destOrd="0" presId="urn:microsoft.com/office/officeart/2018/2/layout/IconVerticalSolidList"/>
    <dgm:cxn modelId="{AF161BC5-6D1E-4284-A59C-538BFC301C75}" type="presParOf" srcId="{01389511-028B-4ADC-BDB5-22D5C937C129}" destId="{8DCC9FA6-7B85-44D1-9450-7AB0735B58D4}" srcOrd="5" destOrd="0" presId="urn:microsoft.com/office/officeart/2018/2/layout/IconVerticalSolidList"/>
    <dgm:cxn modelId="{841D93F1-16D4-41BF-91E2-7B2FDDC35571}" type="presParOf" srcId="{01389511-028B-4ADC-BDB5-22D5C937C129}" destId="{DFDFAEF8-6BD3-4918-A2C0-119E04DF83D9}" srcOrd="6" destOrd="0" presId="urn:microsoft.com/office/officeart/2018/2/layout/IconVerticalSolidList"/>
    <dgm:cxn modelId="{915FDABE-E26B-446C-B9F4-BF552392DAA5}" type="presParOf" srcId="{DFDFAEF8-6BD3-4918-A2C0-119E04DF83D9}" destId="{FD714AE0-7909-4D8B-AC9A-2E5AAC38F57F}" srcOrd="0" destOrd="0" presId="urn:microsoft.com/office/officeart/2018/2/layout/IconVerticalSolidList"/>
    <dgm:cxn modelId="{DD632B40-89A5-40B5-9C45-70BA142065ED}" type="presParOf" srcId="{DFDFAEF8-6BD3-4918-A2C0-119E04DF83D9}" destId="{EAF7AC06-0830-4DBE-9E8D-A0260729B347}" srcOrd="1" destOrd="0" presId="urn:microsoft.com/office/officeart/2018/2/layout/IconVerticalSolidList"/>
    <dgm:cxn modelId="{84615DE6-D2A4-4664-99A4-65FF4E860E82}" type="presParOf" srcId="{DFDFAEF8-6BD3-4918-A2C0-119E04DF83D9}" destId="{1E2ED4FB-F0E1-4147-BB40-23EDB252B7DE}" srcOrd="2" destOrd="0" presId="urn:microsoft.com/office/officeart/2018/2/layout/IconVerticalSolidList"/>
    <dgm:cxn modelId="{74014E07-2C1A-47DC-941A-F987CCBA743D}" type="presParOf" srcId="{DFDFAEF8-6BD3-4918-A2C0-119E04DF83D9}" destId="{86F3647A-B1BB-43A0-93FE-E9BF3CF10AA2}" srcOrd="3" destOrd="0" presId="urn:microsoft.com/office/officeart/2018/2/layout/IconVerticalSolidList"/>
    <dgm:cxn modelId="{37479574-0B27-46A6-968A-999B7EF2202E}" type="presParOf" srcId="{01389511-028B-4ADC-BDB5-22D5C937C129}" destId="{362A5888-3BC6-47AF-BF4F-8C3E262B6398}" srcOrd="7" destOrd="0" presId="urn:microsoft.com/office/officeart/2018/2/layout/IconVerticalSolidList"/>
    <dgm:cxn modelId="{E51C1BCC-5B90-445F-A343-2B6AEB3D8C80}" type="presParOf" srcId="{01389511-028B-4ADC-BDB5-22D5C937C129}" destId="{E7721FC0-8D9D-4C94-85F8-778D8C4F4BB7}" srcOrd="8" destOrd="0" presId="urn:microsoft.com/office/officeart/2018/2/layout/IconVerticalSolidList"/>
    <dgm:cxn modelId="{C3C42B18-E84F-4769-B805-0BF2F9C70E2E}" type="presParOf" srcId="{E7721FC0-8D9D-4C94-85F8-778D8C4F4BB7}" destId="{CDC2B323-C4C1-419F-A2FB-C358A457B47F}" srcOrd="0" destOrd="0" presId="urn:microsoft.com/office/officeart/2018/2/layout/IconVerticalSolidList"/>
    <dgm:cxn modelId="{78EE8151-DD78-40B5-A188-14428F1792ED}" type="presParOf" srcId="{E7721FC0-8D9D-4C94-85F8-778D8C4F4BB7}" destId="{F3E4A5D8-A404-46B7-BA76-F63C6684CB17}" srcOrd="1" destOrd="0" presId="urn:microsoft.com/office/officeart/2018/2/layout/IconVerticalSolidList"/>
    <dgm:cxn modelId="{CD4C0EB7-5FB2-4288-A225-E87AAD972014}" type="presParOf" srcId="{E7721FC0-8D9D-4C94-85F8-778D8C4F4BB7}" destId="{40510DB2-835C-43AB-9E6D-3E682EE166F7}" srcOrd="2" destOrd="0" presId="urn:microsoft.com/office/officeart/2018/2/layout/IconVerticalSolidList"/>
    <dgm:cxn modelId="{9353BAF1-337F-4337-9A62-7EA179535307}" type="presParOf" srcId="{E7721FC0-8D9D-4C94-85F8-778D8C4F4BB7}" destId="{4EDFFB93-C3B3-4EE2-8D6C-0B735FBE9A2A}" srcOrd="3" destOrd="0" presId="urn:microsoft.com/office/officeart/2018/2/layout/IconVerticalSolidList"/>
    <dgm:cxn modelId="{49CF5D15-6FA1-4940-B33E-435413910981}" type="presParOf" srcId="{01389511-028B-4ADC-BDB5-22D5C937C129}" destId="{FD2C103C-9523-48B7-A0FD-95CB5669A98D}" srcOrd="9" destOrd="0" presId="urn:microsoft.com/office/officeart/2018/2/layout/IconVerticalSolidList"/>
    <dgm:cxn modelId="{327AE749-F2E9-4761-8851-2FE626D59CF6}" type="presParOf" srcId="{01389511-028B-4ADC-BDB5-22D5C937C129}" destId="{8F364FF9-E22D-4B8B-8BB4-1A966D6FDD9D}" srcOrd="10" destOrd="0" presId="urn:microsoft.com/office/officeart/2018/2/layout/IconVerticalSolidList"/>
    <dgm:cxn modelId="{82988560-7685-46E2-A7A8-6247D3BA5385}" type="presParOf" srcId="{8F364FF9-E22D-4B8B-8BB4-1A966D6FDD9D}" destId="{B3767443-E5BE-4D09-AEFF-7AF396D2FD94}" srcOrd="0" destOrd="0" presId="urn:microsoft.com/office/officeart/2018/2/layout/IconVerticalSolidList"/>
    <dgm:cxn modelId="{E3B03487-F830-44E0-86F3-08D6C5D18F6C}" type="presParOf" srcId="{8F364FF9-E22D-4B8B-8BB4-1A966D6FDD9D}" destId="{9E734190-325F-4AFC-AF23-4937B328F929}" srcOrd="1" destOrd="0" presId="urn:microsoft.com/office/officeart/2018/2/layout/IconVerticalSolidList"/>
    <dgm:cxn modelId="{47424EB8-B497-4656-B0DE-1411BADE5BC6}" type="presParOf" srcId="{8F364FF9-E22D-4B8B-8BB4-1A966D6FDD9D}" destId="{18FC236B-1F57-4B42-BF40-303A27037B5B}" srcOrd="2" destOrd="0" presId="urn:microsoft.com/office/officeart/2018/2/layout/IconVerticalSolidList"/>
    <dgm:cxn modelId="{4962862F-DDF3-42D8-8410-F635605F6608}" type="presParOf" srcId="{8F364FF9-E22D-4B8B-8BB4-1A966D6FDD9D}" destId="{8A34565C-EE68-4AA5-A201-0B67EE2F290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1E157-723A-4D2A-9757-C8AEA88C24E8}">
      <dsp:nvSpPr>
        <dsp:cNvPr id="0" name=""/>
        <dsp:cNvSpPr/>
      </dsp:nvSpPr>
      <dsp:spPr>
        <a:xfrm>
          <a:off x="0" y="1783"/>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6865F-EDA0-4147-93D0-9F11CF8C5F25}">
      <dsp:nvSpPr>
        <dsp:cNvPr id="0" name=""/>
        <dsp:cNvSpPr/>
      </dsp:nvSpPr>
      <dsp:spPr>
        <a:xfrm>
          <a:off x="229911" y="172791"/>
          <a:ext cx="418020" cy="41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0569E-3CAE-44A1-8F3F-66A9B1F46573}">
      <dsp:nvSpPr>
        <dsp:cNvPr id="0" name=""/>
        <dsp:cNvSpPr/>
      </dsp:nvSpPr>
      <dsp:spPr>
        <a:xfrm>
          <a:off x="877842" y="1783"/>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kern="1200"/>
            <a:t>Research Objective</a:t>
          </a:r>
        </a:p>
      </dsp:txBody>
      <dsp:txXfrm>
        <a:off x="877842" y="1783"/>
        <a:ext cx="5486381" cy="760036"/>
      </dsp:txXfrm>
    </dsp:sp>
    <dsp:sp modelId="{7769B40E-06EB-48F6-B4CA-95333C962C15}">
      <dsp:nvSpPr>
        <dsp:cNvPr id="0" name=""/>
        <dsp:cNvSpPr/>
      </dsp:nvSpPr>
      <dsp:spPr>
        <a:xfrm>
          <a:off x="0" y="951829"/>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1465B-208A-459B-9C1F-49768CB88A18}">
      <dsp:nvSpPr>
        <dsp:cNvPr id="0" name=""/>
        <dsp:cNvSpPr/>
      </dsp:nvSpPr>
      <dsp:spPr>
        <a:xfrm>
          <a:off x="229911" y="1122837"/>
          <a:ext cx="418020" cy="41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2E7A46-1D1F-4C0A-AC8A-6C0A2F62F0EF}">
      <dsp:nvSpPr>
        <dsp:cNvPr id="0" name=""/>
        <dsp:cNvSpPr/>
      </dsp:nvSpPr>
      <dsp:spPr>
        <a:xfrm>
          <a:off x="877842" y="951829"/>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kern="1200"/>
            <a:t>Data Set Overview</a:t>
          </a:r>
        </a:p>
      </dsp:txBody>
      <dsp:txXfrm>
        <a:off x="877842" y="951829"/>
        <a:ext cx="5486381" cy="760036"/>
      </dsp:txXfrm>
    </dsp:sp>
    <dsp:sp modelId="{C4F3DE9E-7BC1-4A5F-A49A-A237AB8E1822}">
      <dsp:nvSpPr>
        <dsp:cNvPr id="0" name=""/>
        <dsp:cNvSpPr/>
      </dsp:nvSpPr>
      <dsp:spPr>
        <a:xfrm>
          <a:off x="0" y="1901874"/>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5A4FD7-19DB-4E6C-9185-9D1EC77E2054}">
      <dsp:nvSpPr>
        <dsp:cNvPr id="0" name=""/>
        <dsp:cNvSpPr/>
      </dsp:nvSpPr>
      <dsp:spPr>
        <a:xfrm>
          <a:off x="229911" y="2072883"/>
          <a:ext cx="418020" cy="41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DCBA73-7631-47EA-8250-133BDB92D5AD}">
      <dsp:nvSpPr>
        <dsp:cNvPr id="0" name=""/>
        <dsp:cNvSpPr/>
      </dsp:nvSpPr>
      <dsp:spPr>
        <a:xfrm>
          <a:off x="877842" y="1901874"/>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kern="1200"/>
            <a:t>Hypothesis</a:t>
          </a:r>
        </a:p>
      </dsp:txBody>
      <dsp:txXfrm>
        <a:off x="877842" y="1901874"/>
        <a:ext cx="5486381" cy="760036"/>
      </dsp:txXfrm>
    </dsp:sp>
    <dsp:sp modelId="{FD714AE0-7909-4D8B-AC9A-2E5AAC38F57F}">
      <dsp:nvSpPr>
        <dsp:cNvPr id="0" name=""/>
        <dsp:cNvSpPr/>
      </dsp:nvSpPr>
      <dsp:spPr>
        <a:xfrm>
          <a:off x="0" y="2851920"/>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F7AC06-0830-4DBE-9E8D-A0260729B347}">
      <dsp:nvSpPr>
        <dsp:cNvPr id="0" name=""/>
        <dsp:cNvSpPr/>
      </dsp:nvSpPr>
      <dsp:spPr>
        <a:xfrm>
          <a:off x="229911" y="3022928"/>
          <a:ext cx="418020" cy="418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647A-B1BB-43A0-93FE-E9BF3CF10AA2}">
      <dsp:nvSpPr>
        <dsp:cNvPr id="0" name=""/>
        <dsp:cNvSpPr/>
      </dsp:nvSpPr>
      <dsp:spPr>
        <a:xfrm>
          <a:off x="877842" y="2851920"/>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kern="1200"/>
            <a:t>Research &amp; Visualizations</a:t>
          </a:r>
        </a:p>
      </dsp:txBody>
      <dsp:txXfrm>
        <a:off x="877842" y="2851920"/>
        <a:ext cx="5486381" cy="760036"/>
      </dsp:txXfrm>
    </dsp:sp>
    <dsp:sp modelId="{CDC2B323-C4C1-419F-A2FB-C358A457B47F}">
      <dsp:nvSpPr>
        <dsp:cNvPr id="0" name=""/>
        <dsp:cNvSpPr/>
      </dsp:nvSpPr>
      <dsp:spPr>
        <a:xfrm>
          <a:off x="0" y="380196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4A5D8-A404-46B7-BA76-F63C6684CB17}">
      <dsp:nvSpPr>
        <dsp:cNvPr id="0" name=""/>
        <dsp:cNvSpPr/>
      </dsp:nvSpPr>
      <dsp:spPr>
        <a:xfrm>
          <a:off x="229911" y="3972974"/>
          <a:ext cx="418020" cy="418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DFFB93-C3B3-4EE2-8D6C-0B735FBE9A2A}">
      <dsp:nvSpPr>
        <dsp:cNvPr id="0" name=""/>
        <dsp:cNvSpPr/>
      </dsp:nvSpPr>
      <dsp:spPr>
        <a:xfrm>
          <a:off x="877842" y="3801966"/>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kern="1200"/>
            <a:t>Models &amp; Predictions </a:t>
          </a:r>
        </a:p>
      </dsp:txBody>
      <dsp:txXfrm>
        <a:off x="877842" y="3801966"/>
        <a:ext cx="5486381" cy="760036"/>
      </dsp:txXfrm>
    </dsp:sp>
    <dsp:sp modelId="{B3767443-E5BE-4D09-AEFF-7AF396D2FD94}">
      <dsp:nvSpPr>
        <dsp:cNvPr id="0" name=""/>
        <dsp:cNvSpPr/>
      </dsp:nvSpPr>
      <dsp:spPr>
        <a:xfrm>
          <a:off x="0" y="4752011"/>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34190-325F-4AFC-AF23-4937B328F929}">
      <dsp:nvSpPr>
        <dsp:cNvPr id="0" name=""/>
        <dsp:cNvSpPr/>
      </dsp:nvSpPr>
      <dsp:spPr>
        <a:xfrm>
          <a:off x="229911" y="4923020"/>
          <a:ext cx="418020" cy="4180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34565C-EE68-4AA5-A201-0B67EE2F2905}">
      <dsp:nvSpPr>
        <dsp:cNvPr id="0" name=""/>
        <dsp:cNvSpPr/>
      </dsp:nvSpPr>
      <dsp:spPr>
        <a:xfrm>
          <a:off x="877842" y="4752011"/>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100000"/>
            </a:lnSpc>
            <a:spcBef>
              <a:spcPct val="0"/>
            </a:spcBef>
            <a:spcAft>
              <a:spcPct val="35000"/>
            </a:spcAft>
            <a:buNone/>
          </a:pPr>
          <a:r>
            <a:rPr lang="en-US" sz="1900" b="1" kern="1200">
              <a:latin typeface="Calibri Light" panose="020F0302020204030204"/>
            </a:rPr>
            <a:t>Results &amp; Analysis</a:t>
          </a:r>
          <a:endParaRPr lang="en-US" sz="1900" b="1" kern="1200"/>
        </a:p>
      </dsp:txBody>
      <dsp:txXfrm>
        <a:off x="877842" y="4752011"/>
        <a:ext cx="5486381" cy="7600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118_885F93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ytimes/covid-19-data" TargetMode="External"/><Relationship Id="rId2" Type="http://schemas.openxmlformats.org/officeDocument/2006/relationships/hyperlink" Target="https://pair-code.github.io/covid19_symptom_dataset/?country=US" TargetMode="External"/><Relationship Id="rId1" Type="http://schemas.openxmlformats.org/officeDocument/2006/relationships/slideLayout" Target="../slideLayouts/slideLayout2.xml"/><Relationship Id="rId4" Type="http://schemas.openxmlformats.org/officeDocument/2006/relationships/hyperlink" Target="https://github.com/owid/covid-19-data/tree/master/public/data/vaccinations#united-states-vaccination-data"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air-code.github.io/covid19_symptom_dataset/?country=US" TargetMode="External"/><Relationship Id="rId7" Type="http://schemas.openxmlformats.org/officeDocument/2006/relationships/image" Target="../media/image17.png"/><Relationship Id="rId2" Type="http://schemas.microsoft.com/office/2018/10/relationships/comments" Target="../comments/modernComment_103_4790DFB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github.com/nytimes/covid-19-data" TargetMode="External"/><Relationship Id="rId4" Type="http://schemas.openxmlformats.org/officeDocument/2006/relationships/hyperlink" Target="https://github.com/owid/covid-19-data/tree/master/public/data/vaccinations#united-states-vaccination-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14_FD666A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0A_4F60F92E.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A9E2C0D0-BDFC-230B-37DB-8EC679D0A1AF}"/>
              </a:ext>
            </a:extLst>
          </p:cNvPr>
          <p:cNvPicPr>
            <a:picLocks noChangeAspect="1"/>
          </p:cNvPicPr>
          <p:nvPr/>
        </p:nvPicPr>
        <p:blipFill rotWithShape="1">
          <a:blip r:embed="rId2"/>
          <a:srcRect l="12557" r="8780"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7"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000" b="1">
                <a:latin typeface="Calibri Light"/>
                <a:ea typeface="Calibri Light"/>
                <a:cs typeface="Calibri Light"/>
              </a:rPr>
              <a:t>Predicting Covid 19 Symptoms by Analyzing Search Results</a:t>
            </a:r>
          </a:p>
        </p:txBody>
      </p:sp>
      <p:sp>
        <p:nvSpPr>
          <p:cNvPr id="3" name="Subtitle 2"/>
          <p:cNvSpPr>
            <a:spLocks noGrp="1"/>
          </p:cNvSpPr>
          <p:nvPr>
            <p:ph type="subTitle" idx="1"/>
          </p:nvPr>
        </p:nvSpPr>
        <p:spPr>
          <a:xfrm>
            <a:off x="477981" y="4872922"/>
            <a:ext cx="3933306" cy="1208141"/>
          </a:xfrm>
        </p:spPr>
        <p:txBody>
          <a:bodyPr vert="horz" lIns="91440" tIns="45720" rIns="91440" bIns="45720" rtlCol="0" anchor="t">
            <a:normAutofit/>
          </a:bodyPr>
          <a:lstStyle/>
          <a:p>
            <a:pPr algn="l"/>
            <a:r>
              <a:rPr lang="en-US" sz="2000" dirty="0">
                <a:latin typeface="Calibri Light"/>
                <a:ea typeface="Calibri"/>
                <a:cs typeface="Calibri"/>
              </a:rPr>
              <a:t>Final Project</a:t>
            </a:r>
          </a:p>
          <a:p>
            <a:pPr algn="l"/>
            <a:r>
              <a:rPr lang="en-US" sz="2000" dirty="0">
                <a:latin typeface="Calibri Light"/>
                <a:ea typeface="Calibri"/>
                <a:cs typeface="Calibri"/>
              </a:rPr>
              <a:t>IST 687 – Intro to Data Science</a:t>
            </a:r>
          </a:p>
          <a:p>
            <a:pPr algn="l"/>
            <a:r>
              <a:rPr lang="en-US" sz="2000" dirty="0">
                <a:latin typeface="Calibri Light"/>
                <a:ea typeface="Calibri"/>
                <a:cs typeface="Calibri"/>
              </a:rPr>
              <a:t>Brandon Stanyer</a:t>
            </a:r>
          </a:p>
        </p:txBody>
      </p:sp>
      <p:sp>
        <p:nvSpPr>
          <p:cNvPr id="1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2" descr="A picture containing text, outdoor object&#10;&#10;Description automatically generated">
            <a:extLst>
              <a:ext uri="{FF2B5EF4-FFF2-40B4-BE49-F238E27FC236}">
                <a16:creationId xmlns:a16="http://schemas.microsoft.com/office/drawing/2014/main" id="{668F38DA-CF31-F632-87F4-B1BD4BF6E5B2}"/>
              </a:ext>
            </a:extLst>
          </p:cNvPr>
          <p:cNvPicPr>
            <a:picLocks noGrp="1" noChangeAspect="1"/>
          </p:cNvPicPr>
          <p:nvPr>
            <p:ph idx="1"/>
          </p:nvPr>
        </p:nvPicPr>
        <p:blipFill>
          <a:blip r:embed="rId2"/>
          <a:stretch>
            <a:fillRect/>
          </a:stretch>
        </p:blipFill>
        <p:spPr>
          <a:xfrm>
            <a:off x="643467" y="1468724"/>
            <a:ext cx="6235852" cy="4153893"/>
          </a:xfrm>
        </p:spPr>
      </p:pic>
      <p:sp>
        <p:nvSpPr>
          <p:cNvPr id="5" name="Content Placeholder 2">
            <a:extLst>
              <a:ext uri="{FF2B5EF4-FFF2-40B4-BE49-F238E27FC236}">
                <a16:creationId xmlns:a16="http://schemas.microsoft.com/office/drawing/2014/main" id="{E63E3E9B-A15E-C558-CFDD-CA4C68802FFB}"/>
              </a:ext>
            </a:extLst>
          </p:cNvPr>
          <p:cNvSpPr txBox="1">
            <a:spLocks/>
          </p:cNvSpPr>
          <p:nvPr/>
        </p:nvSpPr>
        <p:spPr>
          <a:xfrm>
            <a:off x="7022480" y="915838"/>
            <a:ext cx="5047744" cy="57512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112">
              <a:spcBef>
                <a:spcPts val="980"/>
              </a:spcBef>
              <a:buNone/>
            </a:pPr>
            <a:r>
              <a:rPr lang="en-US" sz="1400" b="1" kern="1200">
                <a:latin typeface="Calibri Light"/>
                <a:ea typeface="+mn-ea"/>
                <a:cs typeface="Calibri"/>
              </a:rPr>
              <a:t>Hypothesis: </a:t>
            </a:r>
            <a:endParaRPr lang="en-US" sz="1400" b="1" kern="1200">
              <a:latin typeface="Calibri Light"/>
              <a:ea typeface="Calibri Light"/>
              <a:cs typeface="Calibri"/>
            </a:endParaRPr>
          </a:p>
          <a:p>
            <a:pPr marL="223520" indent="-223520" defTabSz="896112">
              <a:spcBef>
                <a:spcPts val="980"/>
              </a:spcBef>
            </a:pPr>
            <a:r>
              <a:rPr lang="en-US" sz="1400" kern="1200">
                <a:latin typeface="Calibri Light"/>
                <a:ea typeface="+mn-ea"/>
                <a:cs typeface="Calibri"/>
              </a:rPr>
              <a:t>We feel like there is likely a positive correlation between Google search trends of those symptoms</a:t>
            </a:r>
            <a:r>
              <a:rPr lang="en-US" sz="1400">
                <a:latin typeface="Calibri Light"/>
                <a:cs typeface="Calibri"/>
              </a:rPr>
              <a:t> for the most common symptoms and a spike in cases</a:t>
            </a:r>
            <a:r>
              <a:rPr lang="en-US" sz="1400" kern="1200">
                <a:latin typeface="Calibri Light"/>
                <a:ea typeface="+mn-ea"/>
                <a:cs typeface="Calibri"/>
              </a:rPr>
              <a:t>. This means that as the number of people </a:t>
            </a:r>
            <a:r>
              <a:rPr lang="en-US" sz="1400">
                <a:latin typeface="Calibri Light"/>
                <a:cs typeface="Calibri"/>
              </a:rPr>
              <a:t>searching</a:t>
            </a:r>
            <a:r>
              <a:rPr lang="en-US" sz="1400" kern="1200">
                <a:latin typeface="Calibri Light"/>
                <a:ea typeface="+mn-ea"/>
                <a:cs typeface="Calibri"/>
              </a:rPr>
              <a:t> </a:t>
            </a:r>
            <a:r>
              <a:rPr lang="en-US" sz="1400">
                <a:latin typeface="Calibri Light"/>
                <a:cs typeface="Calibri"/>
              </a:rPr>
              <a:t>for COVID-19</a:t>
            </a:r>
            <a:r>
              <a:rPr lang="en-US" sz="1400" kern="1200">
                <a:latin typeface="Calibri Light"/>
                <a:ea typeface="+mn-ea"/>
                <a:cs typeface="Calibri"/>
              </a:rPr>
              <a:t> </a:t>
            </a:r>
            <a:r>
              <a:rPr lang="en-US" sz="1400">
                <a:latin typeface="Calibri Light"/>
                <a:cs typeface="Calibri"/>
              </a:rPr>
              <a:t>related symptoms</a:t>
            </a:r>
            <a:r>
              <a:rPr lang="en-US" sz="1400" kern="1200">
                <a:latin typeface="Calibri Light"/>
                <a:ea typeface="+mn-ea"/>
                <a:cs typeface="Calibri"/>
              </a:rPr>
              <a:t> increases, so too does the number </a:t>
            </a:r>
            <a:r>
              <a:rPr lang="en-US" sz="1400">
                <a:latin typeface="Calibri Light"/>
                <a:cs typeface="Calibri"/>
              </a:rPr>
              <a:t>Covid-19 cases</a:t>
            </a:r>
            <a:endParaRPr lang="en-US" sz="1400" kern="1200">
              <a:latin typeface="Calibri Light"/>
              <a:ea typeface="Calibri Light"/>
              <a:cs typeface="Calibri"/>
            </a:endParaRPr>
          </a:p>
          <a:p>
            <a:pPr marL="223520" indent="-223520" defTabSz="896112">
              <a:spcBef>
                <a:spcPts val="980"/>
              </a:spcBef>
            </a:pPr>
            <a:r>
              <a:rPr lang="en-US" sz="1400" kern="1200">
                <a:latin typeface="Calibri Light"/>
                <a:ea typeface="+mn-ea"/>
                <a:cs typeface="Calibri"/>
              </a:rPr>
              <a:t>This hypothesis is based on the idea that people are more likely to search for information about symptoms if they are experiencing them themselves or if they know someone who is experiencing them. </a:t>
            </a:r>
            <a:r>
              <a:rPr lang="en-US" sz="1400">
                <a:latin typeface="Calibri Light"/>
                <a:cs typeface="Calibri"/>
              </a:rPr>
              <a:t>This can give key insights to public health professionals; as the pandemic has become more normalized, people are becoming less vigilant and might not be as willing to be seen by a doctor or even get tested for Covid-19</a:t>
            </a:r>
            <a:endParaRPr lang="en-US" sz="1400" b="1">
              <a:latin typeface="Calibri" panose="020F0502020204030204"/>
              <a:ea typeface="Calibri"/>
              <a:cs typeface="Calibri"/>
            </a:endParaRPr>
          </a:p>
          <a:p>
            <a:pPr marL="0" indent="0" defTabSz="896112">
              <a:spcBef>
                <a:spcPts val="980"/>
              </a:spcBef>
              <a:buNone/>
            </a:pPr>
            <a:r>
              <a:rPr lang="en-US" sz="1400" b="1">
                <a:latin typeface="Calibri Light"/>
                <a:cs typeface="Calibri Light"/>
              </a:rPr>
              <a:t>Testing</a:t>
            </a:r>
            <a:r>
              <a:rPr lang="en-US" sz="1400" b="1" kern="1200">
                <a:latin typeface="Calibri Light"/>
                <a:ea typeface="+mn-ea"/>
                <a:cs typeface="+mn-cs"/>
              </a:rPr>
              <a:t> Hypothesis:</a:t>
            </a:r>
            <a:endParaRPr lang="en-US" sz="1400" b="1" kern="1200">
              <a:latin typeface="Calibri" panose="020F0502020204030204"/>
              <a:ea typeface="Calibri"/>
              <a:cs typeface="Calibri" panose="020F0502020204030204"/>
            </a:endParaRPr>
          </a:p>
          <a:p>
            <a:pPr marL="223520" indent="-223520" defTabSz="896112">
              <a:spcBef>
                <a:spcPts val="980"/>
              </a:spcBef>
            </a:pPr>
            <a:r>
              <a:rPr lang="en-US" sz="1400" kern="1200">
                <a:latin typeface="Calibri Light"/>
                <a:ea typeface="+mn-ea"/>
                <a:cs typeface="+mn-cs"/>
              </a:rPr>
              <a:t>To test this hypothesis, we will combine the data set </a:t>
            </a:r>
            <a:r>
              <a:rPr lang="en-US" sz="1400">
                <a:latin typeface="Calibri Light"/>
              </a:rPr>
              <a:t>of search</a:t>
            </a:r>
            <a:r>
              <a:rPr lang="en-US" sz="1400" kern="1200">
                <a:latin typeface="Calibri Light"/>
                <a:ea typeface="+mn-ea"/>
                <a:cs typeface="+mn-cs"/>
              </a:rPr>
              <a:t> trends</a:t>
            </a:r>
            <a:r>
              <a:rPr lang="en-US" sz="1400">
                <a:latin typeface="Calibri Light"/>
              </a:rPr>
              <a:t> of the</a:t>
            </a:r>
            <a:r>
              <a:rPr lang="en-US" sz="1400" kern="1200">
                <a:latin typeface="Calibri Light"/>
                <a:ea typeface="+mn-ea"/>
                <a:cs typeface="+mn-cs"/>
              </a:rPr>
              <a:t> </a:t>
            </a:r>
            <a:r>
              <a:rPr lang="en-US" sz="1400">
                <a:latin typeface="Calibri Light"/>
              </a:rPr>
              <a:t>most common symptoms with the number of daily reported cases from 2020 through 2022 </a:t>
            </a:r>
            <a:r>
              <a:rPr lang="en-US" sz="1400" kern="1200">
                <a:latin typeface="Calibri Light"/>
                <a:ea typeface="+mn-ea"/>
                <a:cs typeface="+mn-cs"/>
              </a:rPr>
              <a:t>to do </a:t>
            </a:r>
            <a:r>
              <a:rPr lang="en-US" sz="1400">
                <a:latin typeface="Calibri Light"/>
              </a:rPr>
              <a:t>statistical</a:t>
            </a:r>
            <a:r>
              <a:rPr lang="en-US" sz="1400" kern="1200">
                <a:latin typeface="Calibri Light"/>
                <a:ea typeface="+mn-ea"/>
                <a:cs typeface="+mn-cs"/>
              </a:rPr>
              <a:t> analysis</a:t>
            </a:r>
            <a:endParaRPr lang="en-US" sz="1400" kern="1200">
              <a:latin typeface="Calibri" panose="020F0502020204030204"/>
              <a:ea typeface="Calibri"/>
              <a:cs typeface="Calibri" panose="020F0502020204030204"/>
            </a:endParaRPr>
          </a:p>
          <a:p>
            <a:pPr marL="223520" indent="-223520" defTabSz="896112">
              <a:spcBef>
                <a:spcPts val="980"/>
              </a:spcBef>
            </a:pPr>
            <a:r>
              <a:rPr lang="en-US" sz="1400" kern="1200">
                <a:latin typeface="Calibri Light"/>
                <a:ea typeface="+mn-lt"/>
                <a:cs typeface="+mn-lt"/>
              </a:rPr>
              <a:t>If we find that there is a positive correlation between</a:t>
            </a:r>
            <a:r>
              <a:rPr lang="en-US" sz="1400">
                <a:latin typeface="Calibri Light"/>
                <a:ea typeface="+mn-lt"/>
                <a:cs typeface="+mn-lt"/>
              </a:rPr>
              <a:t> the</a:t>
            </a:r>
            <a:r>
              <a:rPr lang="en-US" sz="1400" kern="1200">
                <a:latin typeface="Calibri Light"/>
                <a:ea typeface="+mn-lt"/>
                <a:cs typeface="+mn-lt"/>
              </a:rPr>
              <a:t> Google search trends of symptoms</a:t>
            </a:r>
            <a:r>
              <a:rPr lang="en-US" sz="1400">
                <a:latin typeface="Calibri Light"/>
                <a:ea typeface="+mn-lt"/>
                <a:cs typeface="+mn-lt"/>
              </a:rPr>
              <a:t> and the number of cases</a:t>
            </a:r>
            <a:r>
              <a:rPr lang="en-US" sz="1400" kern="1200">
                <a:latin typeface="Calibri Light"/>
                <a:ea typeface="+mn-lt"/>
                <a:cs typeface="+mn-lt"/>
              </a:rPr>
              <a:t>, it </a:t>
            </a:r>
            <a:r>
              <a:rPr lang="en-US" sz="1400">
                <a:latin typeface="Calibri Light"/>
                <a:ea typeface="+mn-lt"/>
                <a:cs typeface="+mn-lt"/>
              </a:rPr>
              <a:t>would suggest</a:t>
            </a:r>
            <a:r>
              <a:rPr lang="en-US" sz="1400" kern="1200">
                <a:latin typeface="Calibri Light"/>
                <a:ea typeface="+mn-lt"/>
                <a:cs typeface="+mn-lt"/>
              </a:rPr>
              <a:t> that Google search trends can be used as </a:t>
            </a:r>
            <a:r>
              <a:rPr lang="en-US" sz="1400">
                <a:latin typeface="Calibri Light"/>
                <a:ea typeface="+mn-lt"/>
                <a:cs typeface="+mn-lt"/>
              </a:rPr>
              <a:t>an indicator </a:t>
            </a:r>
            <a:r>
              <a:rPr lang="en-US" sz="1400" kern="1200">
                <a:latin typeface="Calibri Light"/>
                <a:ea typeface="+mn-lt"/>
                <a:cs typeface="+mn-lt"/>
              </a:rPr>
              <a:t>of </a:t>
            </a:r>
            <a:r>
              <a:rPr lang="en-US" sz="1400">
                <a:latin typeface="Calibri Light"/>
                <a:ea typeface="+mn-lt"/>
                <a:cs typeface="+mn-lt"/>
              </a:rPr>
              <a:t>an upcoming Covid-19 spike</a:t>
            </a:r>
            <a:r>
              <a:rPr lang="en-US" sz="1400" kern="1200">
                <a:latin typeface="Calibri Light"/>
                <a:ea typeface="+mn-lt"/>
                <a:cs typeface="+mn-lt"/>
              </a:rPr>
              <a:t>. This information could then be used to help public health officials track the spread of the virus and to develop public health interventions to mitigate the impact of the pandemic.</a:t>
            </a:r>
            <a:br>
              <a:rPr lang="en-US" sz="1400" kern="1200">
                <a:latin typeface="Calibri Light"/>
              </a:rPr>
            </a:br>
            <a:endParaRPr lang="en-US" sz="1400">
              <a:ea typeface="Calibri"/>
              <a:cs typeface="Calibri" panose="020F0502020204030204"/>
            </a:endParaRPr>
          </a:p>
        </p:txBody>
      </p:sp>
      <p:pic>
        <p:nvPicPr>
          <p:cNvPr id="7" name="Picture 4">
            <a:extLst>
              <a:ext uri="{FF2B5EF4-FFF2-40B4-BE49-F238E27FC236}">
                <a16:creationId xmlns:a16="http://schemas.microsoft.com/office/drawing/2014/main" id="{1F151E5E-4968-AC38-6608-C49026AFA285}"/>
              </a:ext>
            </a:extLst>
          </p:cNvPr>
          <p:cNvPicPr>
            <a:picLocks noChangeAspect="1"/>
          </p:cNvPicPr>
          <p:nvPr/>
        </p:nvPicPr>
        <p:blipFill>
          <a:blip r:embed="rId3"/>
          <a:stretch>
            <a:fillRect/>
          </a:stretch>
        </p:blipFill>
        <p:spPr>
          <a:xfrm>
            <a:off x="7467618" y="358294"/>
            <a:ext cx="423990" cy="395724"/>
          </a:xfrm>
          <a:prstGeom prst="rect">
            <a:avLst/>
          </a:prstGeom>
        </p:spPr>
      </p:pic>
      <p:sp>
        <p:nvSpPr>
          <p:cNvPr id="9" name="Title 1">
            <a:extLst>
              <a:ext uri="{FF2B5EF4-FFF2-40B4-BE49-F238E27FC236}">
                <a16:creationId xmlns:a16="http://schemas.microsoft.com/office/drawing/2014/main" id="{8C4D2C77-70E3-FF76-0D7D-9CE33A7A6EFB}"/>
              </a:ext>
            </a:extLst>
          </p:cNvPr>
          <p:cNvSpPr txBox="1">
            <a:spLocks/>
          </p:cNvSpPr>
          <p:nvPr/>
        </p:nvSpPr>
        <p:spPr>
          <a:xfrm>
            <a:off x="7393128" y="-99869"/>
            <a:ext cx="4095247" cy="13164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112">
              <a:spcAft>
                <a:spcPts val="600"/>
              </a:spcAft>
            </a:pPr>
            <a:r>
              <a:rPr lang="en-US" sz="4300" kern="1200">
                <a:latin typeface="+mj-lt"/>
                <a:ea typeface="+mj-ea"/>
                <a:cs typeface="Calibri Light"/>
              </a:rPr>
              <a:t>    </a:t>
            </a:r>
            <a:r>
              <a:rPr lang="en-US" sz="4300">
                <a:cs typeface="Calibri Light"/>
              </a:rPr>
              <a:t>The </a:t>
            </a:r>
            <a:r>
              <a:rPr lang="en-US" sz="4300" b="1">
                <a:cs typeface="Calibri Light"/>
              </a:rPr>
              <a:t>Hypothesis</a:t>
            </a:r>
            <a:endParaRPr lang="en-US" b="1">
              <a:cs typeface="Calibri Light"/>
            </a:endParaRPr>
          </a:p>
        </p:txBody>
      </p:sp>
      <p:sp>
        <p:nvSpPr>
          <p:cNvPr id="13" name="Rectangle 12">
            <a:extLst>
              <a:ext uri="{FF2B5EF4-FFF2-40B4-BE49-F238E27FC236}">
                <a16:creationId xmlns:a16="http://schemas.microsoft.com/office/drawing/2014/main" id="{49C0DE23-EE77-A488-043A-12EE83541B50}"/>
              </a:ext>
            </a:extLst>
          </p:cNvPr>
          <p:cNvSpPr/>
          <p:nvPr/>
        </p:nvSpPr>
        <p:spPr>
          <a:xfrm rot="-5400000">
            <a:off x="-381001" y="3429000"/>
            <a:ext cx="892342" cy="180473"/>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5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hart, histogram&#10;&#10;Description automatically generated">
            <a:extLst>
              <a:ext uri="{FF2B5EF4-FFF2-40B4-BE49-F238E27FC236}">
                <a16:creationId xmlns:a16="http://schemas.microsoft.com/office/drawing/2014/main" id="{7205C340-C714-82AE-DD9B-64824E217A76}"/>
              </a:ext>
            </a:extLst>
          </p:cNvPr>
          <p:cNvPicPr>
            <a:picLocks noChangeAspect="1"/>
          </p:cNvPicPr>
          <p:nvPr/>
        </p:nvPicPr>
        <p:blipFill>
          <a:blip r:embed="rId2"/>
          <a:stretch>
            <a:fillRect/>
          </a:stretch>
        </p:blipFill>
        <p:spPr>
          <a:xfrm>
            <a:off x="3274027" y="95840"/>
            <a:ext cx="8867275" cy="5890852"/>
          </a:xfrm>
          <a:prstGeom prst="rect">
            <a:avLst/>
          </a:prstGeom>
        </p:spPr>
      </p:pic>
      <p:pic>
        <p:nvPicPr>
          <p:cNvPr id="4" name="Picture 4">
            <a:extLst>
              <a:ext uri="{FF2B5EF4-FFF2-40B4-BE49-F238E27FC236}">
                <a16:creationId xmlns:a16="http://schemas.microsoft.com/office/drawing/2014/main" id="{CC3B45C3-F9B9-CD06-3AA2-B1C9BBD4E0DC}"/>
              </a:ext>
            </a:extLst>
          </p:cNvPr>
          <p:cNvPicPr>
            <a:picLocks noGrp="1" noChangeAspect="1"/>
          </p:cNvPicPr>
          <p:nvPr>
            <p:ph idx="1"/>
          </p:nvPr>
        </p:nvPicPr>
        <p:blipFill>
          <a:blip r:embed="rId3"/>
          <a:stretch>
            <a:fillRect/>
          </a:stretch>
        </p:blipFill>
        <p:spPr>
          <a:xfrm>
            <a:off x="11568698" y="356812"/>
            <a:ext cx="469231" cy="459706"/>
          </a:xfrm>
        </p:spPr>
      </p:pic>
      <p:pic>
        <p:nvPicPr>
          <p:cNvPr id="7" name="Picture 7" descr="Text&#10;&#10;Description automatically generated">
            <a:extLst>
              <a:ext uri="{FF2B5EF4-FFF2-40B4-BE49-F238E27FC236}">
                <a16:creationId xmlns:a16="http://schemas.microsoft.com/office/drawing/2014/main" id="{156D73D7-E6B4-7BF1-F23F-18462AEB2C51}"/>
              </a:ext>
            </a:extLst>
          </p:cNvPr>
          <p:cNvPicPr>
            <a:picLocks noChangeAspect="1"/>
          </p:cNvPicPr>
          <p:nvPr/>
        </p:nvPicPr>
        <p:blipFill>
          <a:blip r:embed="rId4"/>
          <a:stretch>
            <a:fillRect/>
          </a:stretch>
        </p:blipFill>
        <p:spPr>
          <a:xfrm>
            <a:off x="3922294" y="5977524"/>
            <a:ext cx="7936832" cy="858584"/>
          </a:xfrm>
          <a:prstGeom prst="rect">
            <a:avLst/>
          </a:prstGeom>
        </p:spPr>
      </p:pic>
      <p:sp>
        <p:nvSpPr>
          <p:cNvPr id="8" name="TextBox 7">
            <a:extLst>
              <a:ext uri="{FF2B5EF4-FFF2-40B4-BE49-F238E27FC236}">
                <a16:creationId xmlns:a16="http://schemas.microsoft.com/office/drawing/2014/main" id="{485DF2E0-B1FE-DC35-5D11-13827B8FA185}"/>
              </a:ext>
            </a:extLst>
          </p:cNvPr>
          <p:cNvSpPr txBox="1"/>
          <p:nvPr/>
        </p:nvSpPr>
        <p:spPr>
          <a:xfrm>
            <a:off x="10688053" y="1102895"/>
            <a:ext cx="1353552" cy="1061829"/>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cs typeface="Calibri" panose="020F0502020204030204"/>
              </a:rPr>
              <a:t>Legend</a:t>
            </a:r>
          </a:p>
          <a:p>
            <a:pPr marL="285750" indent="-285750">
              <a:buFont typeface="Arial"/>
              <a:buChar char="•"/>
            </a:pPr>
            <a:r>
              <a:rPr lang="en-US" sz="1050" b="1">
                <a:solidFill>
                  <a:srgbClr val="002060"/>
                </a:solidFill>
                <a:cs typeface="Calibri" panose="020F0502020204030204"/>
              </a:rPr>
              <a:t>Common Cold</a:t>
            </a:r>
            <a:endParaRPr lang="en-US">
              <a:cs typeface="Calibri" panose="020F0502020204030204"/>
            </a:endParaRPr>
          </a:p>
          <a:p>
            <a:pPr marL="285750" indent="-285750">
              <a:buFont typeface="Arial"/>
              <a:buChar char="•"/>
            </a:pPr>
            <a:r>
              <a:rPr lang="en-US" sz="1050" b="1">
                <a:solidFill>
                  <a:srgbClr val="FF0000"/>
                </a:solidFill>
                <a:cs typeface="Calibri" panose="020F0502020204030204"/>
              </a:rPr>
              <a:t>Abdominal Pain</a:t>
            </a:r>
          </a:p>
          <a:p>
            <a:pPr marL="285750" indent="-285750">
              <a:buFont typeface="Arial"/>
              <a:buChar char="•"/>
            </a:pPr>
            <a:r>
              <a:rPr lang="en-US" sz="1050" b="1">
                <a:solidFill>
                  <a:srgbClr val="00B050"/>
                </a:solidFill>
                <a:cs typeface="Calibri" panose="020F0502020204030204"/>
              </a:rPr>
              <a:t>Fatigue</a:t>
            </a:r>
          </a:p>
          <a:p>
            <a:pPr marL="285750" indent="-285750">
              <a:buFont typeface="Arial"/>
              <a:buChar char="•"/>
            </a:pPr>
            <a:r>
              <a:rPr lang="en-US" sz="1050" b="1">
                <a:solidFill>
                  <a:srgbClr val="7030A0"/>
                </a:solidFill>
                <a:cs typeface="Calibri" panose="020F0502020204030204"/>
              </a:rPr>
              <a:t>Fever</a:t>
            </a:r>
          </a:p>
          <a:p>
            <a:pPr marL="285750" indent="-285750">
              <a:buFont typeface="Arial"/>
              <a:buChar char="•"/>
            </a:pPr>
            <a:r>
              <a:rPr lang="en-US" sz="1050" b="1">
                <a:solidFill>
                  <a:srgbClr val="FFC000"/>
                </a:solidFill>
                <a:cs typeface="Calibri" panose="020F0502020204030204"/>
              </a:rPr>
              <a:t>Anosmia</a:t>
            </a:r>
          </a:p>
        </p:txBody>
      </p:sp>
      <p:sp>
        <p:nvSpPr>
          <p:cNvPr id="9" name="TextBox 8">
            <a:extLst>
              <a:ext uri="{FF2B5EF4-FFF2-40B4-BE49-F238E27FC236}">
                <a16:creationId xmlns:a16="http://schemas.microsoft.com/office/drawing/2014/main" id="{1545FB57-BCED-8267-5A95-B829F609C9AA}"/>
              </a:ext>
            </a:extLst>
          </p:cNvPr>
          <p:cNvSpPr txBox="1"/>
          <p:nvPr/>
        </p:nvSpPr>
        <p:spPr>
          <a:xfrm>
            <a:off x="90237" y="721894"/>
            <a:ext cx="3238499"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Light"/>
                <a:cs typeface="Calibri"/>
              </a:rPr>
              <a:t>Initial Exploration:</a:t>
            </a:r>
          </a:p>
          <a:p>
            <a:pPr marL="285750" indent="-285750">
              <a:buFont typeface="Arial"/>
              <a:buChar char="•"/>
            </a:pPr>
            <a:r>
              <a:rPr lang="en-US">
                <a:latin typeface="Calibri Light"/>
                <a:cs typeface="Calibri"/>
              </a:rPr>
              <a:t>This line chart shows the trend of each reported symptom over the course of two years. </a:t>
            </a:r>
            <a:endParaRPr lang="en-US">
              <a:latin typeface="Calibri Light"/>
              <a:ea typeface="Calibri Light"/>
              <a:cs typeface="Calibri"/>
            </a:endParaRPr>
          </a:p>
          <a:p>
            <a:pPr marL="285750" indent="-285750">
              <a:buFont typeface="Arial"/>
              <a:buChar char="•"/>
            </a:pPr>
            <a:r>
              <a:rPr lang="en-US">
                <a:latin typeface="Calibri Light"/>
                <a:cs typeface="Calibri"/>
              </a:rPr>
              <a:t>You can see the first major spike in search trends happened in the beginning of 2020 and then a second smaller spike in the beginning of 2022. </a:t>
            </a:r>
            <a:endParaRPr lang="en-US">
              <a:latin typeface="Calibri Light"/>
              <a:ea typeface="Calibri Light"/>
              <a:cs typeface="Calibri"/>
            </a:endParaRPr>
          </a:p>
          <a:p>
            <a:pPr marL="285750" indent="-285750">
              <a:buFont typeface="Arial"/>
              <a:buChar char="•"/>
            </a:pPr>
            <a:r>
              <a:rPr lang="en-US">
                <a:latin typeface="Calibri Light"/>
                <a:cs typeface="Calibri"/>
              </a:rPr>
              <a:t>Common Cold and Fever seem to be the most widely reported symptoms, with the biggest range. </a:t>
            </a:r>
            <a:endParaRPr lang="en-US">
              <a:latin typeface="Calibri Light"/>
              <a:ea typeface="Calibri Light"/>
              <a:cs typeface="Calibri"/>
            </a:endParaRPr>
          </a:p>
          <a:p>
            <a:pPr marL="285750" indent="-285750">
              <a:buFont typeface="Arial"/>
              <a:buChar char="•"/>
            </a:pPr>
            <a:r>
              <a:rPr lang="en-US">
                <a:latin typeface="Calibri Light"/>
                <a:cs typeface="Calibri"/>
              </a:rPr>
              <a:t>Abdominal Pain, Fatigue and Anosmia stay relatively consistent</a:t>
            </a:r>
            <a:endParaRPr lang="en-US">
              <a:latin typeface="Calibri Light"/>
              <a:ea typeface="Calibri Light"/>
              <a:cs typeface="Calibri"/>
            </a:endParaRPr>
          </a:p>
        </p:txBody>
      </p:sp>
    </p:spTree>
    <p:extLst>
      <p:ext uri="{BB962C8B-B14F-4D97-AF65-F5344CB8AC3E}">
        <p14:creationId xmlns:p14="http://schemas.microsoft.com/office/powerpoint/2010/main" val="34551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C6586-F471-5C0D-8540-127753C85B98}"/>
              </a:ext>
            </a:extLst>
          </p:cNvPr>
          <p:cNvSpPr>
            <a:spLocks noGrp="1"/>
          </p:cNvSpPr>
          <p:nvPr>
            <p:ph type="title"/>
          </p:nvPr>
        </p:nvSpPr>
        <p:spPr>
          <a:xfrm>
            <a:off x="1603248" y="231259"/>
            <a:ext cx="10506456" cy="1010264"/>
          </a:xfrm>
        </p:spPr>
        <p:txBody>
          <a:bodyPr anchor="ctr">
            <a:normAutofit/>
          </a:bodyPr>
          <a:lstStyle/>
          <a:p>
            <a:r>
              <a:rPr lang="en-US" sz="3100" b="1">
                <a:cs typeface="Calibri Light"/>
              </a:rPr>
              <a:t>Visualizations</a:t>
            </a:r>
            <a:br>
              <a:rPr lang="en-US" sz="3100" b="1">
                <a:cs typeface="Calibri Light"/>
              </a:rPr>
            </a:br>
            <a:r>
              <a:rPr lang="en-US" sz="3100">
                <a:cs typeface="Calibri Light"/>
              </a:rPr>
              <a:t>Connecting Daily Cases to Popularity of Search Terms</a:t>
            </a:r>
          </a:p>
        </p:txBody>
      </p:sp>
      <p:sp>
        <p:nvSpPr>
          <p:cNvPr id="17" name="Rectangle 1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AE8D48-A9A5-047A-AFFB-327F75BEB92C}"/>
              </a:ext>
            </a:extLst>
          </p:cNvPr>
          <p:cNvSpPr>
            <a:spLocks noGrp="1"/>
          </p:cNvSpPr>
          <p:nvPr>
            <p:ph idx="1"/>
          </p:nvPr>
        </p:nvSpPr>
        <p:spPr>
          <a:xfrm>
            <a:off x="1770612" y="2526261"/>
            <a:ext cx="8963077" cy="3708907"/>
          </a:xfrm>
        </p:spPr>
        <p:txBody>
          <a:bodyPr vert="horz" lIns="91440" tIns="45720" rIns="91440" bIns="45720" rtlCol="0" anchor="t">
            <a:normAutofit/>
          </a:bodyPr>
          <a:lstStyle/>
          <a:p>
            <a:pPr marL="0" indent="0" defTabSz="777240">
              <a:spcBef>
                <a:spcPts val="850"/>
              </a:spcBef>
              <a:buNone/>
            </a:pPr>
            <a:endParaRPr lang="en-US" sz="2380" kern="1200">
              <a:solidFill>
                <a:schemeClr val="tx1"/>
              </a:solidFill>
              <a:latin typeface="+mn-lt"/>
              <a:ea typeface="+mn-ea"/>
              <a:cs typeface="Calibri"/>
            </a:endParaRPr>
          </a:p>
          <a:p>
            <a:pPr marL="194310" indent="-194310" defTabSz="777240">
              <a:spcBef>
                <a:spcPts val="850"/>
              </a:spcBef>
            </a:pPr>
            <a:endParaRPr lang="en-US" sz="2380" kern="1200">
              <a:solidFill>
                <a:schemeClr val="tx1"/>
              </a:solidFill>
              <a:latin typeface="+mn-lt"/>
              <a:ea typeface="+mn-ea"/>
              <a:cs typeface="Calibri"/>
            </a:endParaRPr>
          </a:p>
          <a:p>
            <a:pPr marL="0" indent="0">
              <a:buNone/>
            </a:pPr>
            <a:endParaRPr lang="en-US">
              <a:cs typeface="Calibri"/>
            </a:endParaRPr>
          </a:p>
        </p:txBody>
      </p:sp>
      <p:pic>
        <p:nvPicPr>
          <p:cNvPr id="4" name="Picture 4">
            <a:extLst>
              <a:ext uri="{FF2B5EF4-FFF2-40B4-BE49-F238E27FC236}">
                <a16:creationId xmlns:a16="http://schemas.microsoft.com/office/drawing/2014/main" id="{1DD4B922-50BB-B6DE-E8A2-DCBFEA0DEA6B}"/>
              </a:ext>
            </a:extLst>
          </p:cNvPr>
          <p:cNvPicPr>
            <a:picLocks noChangeAspect="1"/>
          </p:cNvPicPr>
          <p:nvPr/>
        </p:nvPicPr>
        <p:blipFill>
          <a:blip r:embed="rId3"/>
          <a:stretch>
            <a:fillRect/>
          </a:stretch>
        </p:blipFill>
        <p:spPr>
          <a:xfrm>
            <a:off x="839537" y="416985"/>
            <a:ext cx="667703" cy="639532"/>
          </a:xfrm>
          <a:prstGeom prst="rect">
            <a:avLst/>
          </a:prstGeom>
        </p:spPr>
      </p:pic>
      <p:pic>
        <p:nvPicPr>
          <p:cNvPr id="6" name="Picture 6" descr="Chart, histogram&#10;&#10;Description automatically generated">
            <a:extLst>
              <a:ext uri="{FF2B5EF4-FFF2-40B4-BE49-F238E27FC236}">
                <a16:creationId xmlns:a16="http://schemas.microsoft.com/office/drawing/2014/main" id="{810667F4-E072-3148-2DB1-F4D940A0674A}"/>
              </a:ext>
            </a:extLst>
          </p:cNvPr>
          <p:cNvPicPr>
            <a:picLocks noChangeAspect="1"/>
          </p:cNvPicPr>
          <p:nvPr/>
        </p:nvPicPr>
        <p:blipFill>
          <a:blip r:embed="rId4"/>
          <a:stretch>
            <a:fillRect/>
          </a:stretch>
        </p:blipFill>
        <p:spPr>
          <a:xfrm>
            <a:off x="6282127" y="1758872"/>
            <a:ext cx="5695778" cy="3504539"/>
          </a:xfrm>
          <a:prstGeom prst="rect">
            <a:avLst/>
          </a:prstGeom>
        </p:spPr>
      </p:pic>
      <p:pic>
        <p:nvPicPr>
          <p:cNvPr id="7" name="Picture 7" descr="Chart, histogram&#10;&#10;Description automatically generated">
            <a:extLst>
              <a:ext uri="{FF2B5EF4-FFF2-40B4-BE49-F238E27FC236}">
                <a16:creationId xmlns:a16="http://schemas.microsoft.com/office/drawing/2014/main" id="{B2D9EBD0-9141-461C-BB51-F57417945E6D}"/>
              </a:ext>
            </a:extLst>
          </p:cNvPr>
          <p:cNvPicPr>
            <a:picLocks noChangeAspect="1"/>
          </p:cNvPicPr>
          <p:nvPr/>
        </p:nvPicPr>
        <p:blipFill>
          <a:blip r:embed="rId5"/>
          <a:stretch>
            <a:fillRect/>
          </a:stretch>
        </p:blipFill>
        <p:spPr>
          <a:xfrm>
            <a:off x="284426" y="1755521"/>
            <a:ext cx="5662099" cy="3504937"/>
          </a:xfrm>
          <a:prstGeom prst="rect">
            <a:avLst/>
          </a:prstGeom>
        </p:spPr>
      </p:pic>
      <p:sp>
        <p:nvSpPr>
          <p:cNvPr id="10" name="TextBox 9">
            <a:extLst>
              <a:ext uri="{FF2B5EF4-FFF2-40B4-BE49-F238E27FC236}">
                <a16:creationId xmlns:a16="http://schemas.microsoft.com/office/drawing/2014/main" id="{5B584A3B-2BA6-0B0C-0711-97B77924CF88}"/>
              </a:ext>
            </a:extLst>
          </p:cNvPr>
          <p:cNvSpPr txBox="1"/>
          <p:nvPr/>
        </p:nvSpPr>
        <p:spPr>
          <a:xfrm>
            <a:off x="1501275" y="5375860"/>
            <a:ext cx="9410912" cy="3277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1530" kern="1200">
                <a:solidFill>
                  <a:schemeClr val="tx1"/>
                </a:solidFill>
                <a:latin typeface="Calibri Light"/>
                <a:ea typeface="+mn-ea"/>
                <a:cs typeface="Calibri"/>
              </a:rPr>
              <a:t>The search terms "Common Cold" and "Anosmia" both have a clear connection to spikes in Covid-19 Cases.</a:t>
            </a:r>
            <a:endParaRPr lang="en-US">
              <a:latin typeface="Calibri Light"/>
              <a:cs typeface="Calibri"/>
            </a:endParaRPr>
          </a:p>
        </p:txBody>
      </p:sp>
    </p:spTree>
    <p:extLst>
      <p:ext uri="{BB962C8B-B14F-4D97-AF65-F5344CB8AC3E}">
        <p14:creationId xmlns:p14="http://schemas.microsoft.com/office/powerpoint/2010/main" val="228796494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FC6586-F471-5C0D-8540-127753C85B98}"/>
              </a:ext>
            </a:extLst>
          </p:cNvPr>
          <p:cNvSpPr>
            <a:spLocks noGrp="1"/>
          </p:cNvSpPr>
          <p:nvPr>
            <p:ph type="title"/>
          </p:nvPr>
        </p:nvSpPr>
        <p:spPr>
          <a:xfrm>
            <a:off x="1683459" y="261338"/>
            <a:ext cx="10506456" cy="1010264"/>
          </a:xfrm>
        </p:spPr>
        <p:txBody>
          <a:bodyPr anchor="ctr">
            <a:normAutofit/>
          </a:bodyPr>
          <a:lstStyle/>
          <a:p>
            <a:r>
              <a:rPr lang="en-US" sz="3100" b="1">
                <a:cs typeface="Calibri Light"/>
              </a:rPr>
              <a:t>Visualizations</a:t>
            </a:r>
            <a:br>
              <a:rPr lang="en-US" sz="3100" b="1">
                <a:cs typeface="Calibri Light"/>
              </a:rPr>
            </a:br>
            <a:r>
              <a:rPr lang="en-US" sz="3100">
                <a:cs typeface="Calibri Light"/>
              </a:rPr>
              <a:t>Connecting Daily Cases to Popularity of Search Terms</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AE8D48-A9A5-047A-AFFB-327F75BEB92C}"/>
              </a:ext>
            </a:extLst>
          </p:cNvPr>
          <p:cNvSpPr>
            <a:spLocks noGrp="1"/>
          </p:cNvSpPr>
          <p:nvPr>
            <p:ph idx="1"/>
          </p:nvPr>
        </p:nvSpPr>
        <p:spPr>
          <a:xfrm>
            <a:off x="1709325" y="2526261"/>
            <a:ext cx="8963077" cy="3708907"/>
          </a:xfrm>
        </p:spPr>
        <p:txBody>
          <a:bodyPr vert="horz" lIns="91440" tIns="45720" rIns="91440" bIns="45720" rtlCol="0" anchor="t">
            <a:normAutofit/>
          </a:bodyPr>
          <a:lstStyle/>
          <a:p>
            <a:pPr marL="0" indent="0" defTabSz="777240">
              <a:spcBef>
                <a:spcPts val="850"/>
              </a:spcBef>
              <a:buNone/>
            </a:pPr>
            <a:endParaRPr lang="en-US" sz="2380" kern="1200">
              <a:solidFill>
                <a:schemeClr val="tx1"/>
              </a:solidFill>
              <a:latin typeface="+mn-lt"/>
              <a:ea typeface="+mn-ea"/>
              <a:cs typeface="Calibri"/>
            </a:endParaRPr>
          </a:p>
          <a:p>
            <a:pPr marL="194310" indent="-194310" defTabSz="777240">
              <a:spcBef>
                <a:spcPts val="850"/>
              </a:spcBef>
            </a:pPr>
            <a:endParaRPr lang="en-US" sz="2380" kern="1200">
              <a:solidFill>
                <a:schemeClr val="tx1"/>
              </a:solidFill>
              <a:latin typeface="+mn-lt"/>
              <a:ea typeface="+mn-ea"/>
              <a:cs typeface="Calibri"/>
            </a:endParaRPr>
          </a:p>
          <a:p>
            <a:pPr marL="0" indent="0">
              <a:buNone/>
            </a:pPr>
            <a:endParaRPr lang="en-US">
              <a:cs typeface="Calibri"/>
            </a:endParaRPr>
          </a:p>
        </p:txBody>
      </p:sp>
      <p:pic>
        <p:nvPicPr>
          <p:cNvPr id="4" name="Picture 4">
            <a:extLst>
              <a:ext uri="{FF2B5EF4-FFF2-40B4-BE49-F238E27FC236}">
                <a16:creationId xmlns:a16="http://schemas.microsoft.com/office/drawing/2014/main" id="{1DD4B922-50BB-B6DE-E8A2-DCBFEA0DEA6B}"/>
              </a:ext>
            </a:extLst>
          </p:cNvPr>
          <p:cNvPicPr>
            <a:picLocks noChangeAspect="1"/>
          </p:cNvPicPr>
          <p:nvPr/>
        </p:nvPicPr>
        <p:blipFill>
          <a:blip r:embed="rId2"/>
          <a:stretch>
            <a:fillRect/>
          </a:stretch>
        </p:blipFill>
        <p:spPr>
          <a:xfrm>
            <a:off x="938672" y="487169"/>
            <a:ext cx="647651" cy="629505"/>
          </a:xfrm>
          <a:prstGeom prst="rect">
            <a:avLst/>
          </a:prstGeom>
        </p:spPr>
      </p:pic>
      <p:pic>
        <p:nvPicPr>
          <p:cNvPr id="5" name="Picture 5" descr="Chart, histogram&#10;&#10;Description automatically generated">
            <a:extLst>
              <a:ext uri="{FF2B5EF4-FFF2-40B4-BE49-F238E27FC236}">
                <a16:creationId xmlns:a16="http://schemas.microsoft.com/office/drawing/2014/main" id="{305F6B1F-C8DE-6F0B-FBDA-A0FB3438F374}"/>
              </a:ext>
            </a:extLst>
          </p:cNvPr>
          <p:cNvPicPr>
            <a:picLocks noChangeAspect="1"/>
          </p:cNvPicPr>
          <p:nvPr/>
        </p:nvPicPr>
        <p:blipFill>
          <a:blip r:embed="rId3"/>
          <a:stretch>
            <a:fillRect/>
          </a:stretch>
        </p:blipFill>
        <p:spPr>
          <a:xfrm>
            <a:off x="158311" y="1989189"/>
            <a:ext cx="5780020" cy="3569056"/>
          </a:xfrm>
          <a:prstGeom prst="rect">
            <a:avLst/>
          </a:prstGeom>
        </p:spPr>
      </p:pic>
      <p:pic>
        <p:nvPicPr>
          <p:cNvPr id="8" name="Picture 8" descr="Chart, histogram&#10;&#10;Description automatically generated">
            <a:extLst>
              <a:ext uri="{FF2B5EF4-FFF2-40B4-BE49-F238E27FC236}">
                <a16:creationId xmlns:a16="http://schemas.microsoft.com/office/drawing/2014/main" id="{DFACEC74-6E7E-43B3-D646-CCA61470BF8D}"/>
              </a:ext>
            </a:extLst>
          </p:cNvPr>
          <p:cNvPicPr>
            <a:picLocks noChangeAspect="1"/>
          </p:cNvPicPr>
          <p:nvPr/>
        </p:nvPicPr>
        <p:blipFill>
          <a:blip r:embed="rId4"/>
          <a:stretch>
            <a:fillRect/>
          </a:stretch>
        </p:blipFill>
        <p:spPr>
          <a:xfrm>
            <a:off x="6186389" y="1988153"/>
            <a:ext cx="5790820" cy="3598383"/>
          </a:xfrm>
          <a:prstGeom prst="rect">
            <a:avLst/>
          </a:prstGeom>
        </p:spPr>
      </p:pic>
      <p:sp>
        <p:nvSpPr>
          <p:cNvPr id="11" name="TextBox 10">
            <a:extLst>
              <a:ext uri="{FF2B5EF4-FFF2-40B4-BE49-F238E27FC236}">
                <a16:creationId xmlns:a16="http://schemas.microsoft.com/office/drawing/2014/main" id="{B93094C1-BEC5-2B66-E4BD-1C561BE98F85}"/>
              </a:ext>
            </a:extLst>
          </p:cNvPr>
          <p:cNvSpPr txBox="1"/>
          <p:nvPr/>
        </p:nvSpPr>
        <p:spPr>
          <a:xfrm>
            <a:off x="1417279" y="5666544"/>
            <a:ext cx="9556194" cy="3277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77240">
              <a:spcAft>
                <a:spcPts val="600"/>
              </a:spcAft>
            </a:pPr>
            <a:r>
              <a:rPr lang="en-US" sz="1530" kern="1200">
                <a:solidFill>
                  <a:schemeClr val="tx1"/>
                </a:solidFill>
                <a:latin typeface="Calibri Light"/>
                <a:ea typeface="+mn-ea"/>
                <a:cs typeface="Calibri"/>
              </a:rPr>
              <a:t>The search terms "Abdominal Pain" and "Fatigue" </a:t>
            </a:r>
            <a:r>
              <a:rPr lang="en-US" sz="1530" b="1" kern="1200">
                <a:solidFill>
                  <a:schemeClr val="tx1"/>
                </a:solidFill>
                <a:latin typeface="Calibri Light"/>
                <a:ea typeface="+mn-ea"/>
                <a:cs typeface="Calibri"/>
              </a:rPr>
              <a:t>do not</a:t>
            </a:r>
            <a:r>
              <a:rPr lang="en-US" sz="1530" kern="1200">
                <a:solidFill>
                  <a:schemeClr val="tx1"/>
                </a:solidFill>
                <a:latin typeface="Calibri Light"/>
                <a:ea typeface="+mn-ea"/>
                <a:cs typeface="Calibri"/>
              </a:rPr>
              <a:t> appear to have a clear connection to spikes in Covid-19 Cases.</a:t>
            </a:r>
            <a:endParaRPr lang="en-US">
              <a:latin typeface="Calibri Light"/>
              <a:cs typeface="Calibri"/>
            </a:endParaRPr>
          </a:p>
        </p:txBody>
      </p:sp>
    </p:spTree>
    <p:extLst>
      <p:ext uri="{BB962C8B-B14F-4D97-AF65-F5344CB8AC3E}">
        <p14:creationId xmlns:p14="http://schemas.microsoft.com/office/powerpoint/2010/main" val="178744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D0015D-FA61-C3C8-62D3-61AB31965551}"/>
              </a:ext>
            </a:extLst>
          </p:cNvPr>
          <p:cNvSpPr>
            <a:spLocks noGrp="1"/>
          </p:cNvSpPr>
          <p:nvPr>
            <p:ph type="title"/>
          </p:nvPr>
        </p:nvSpPr>
        <p:spPr>
          <a:xfrm>
            <a:off x="1403845" y="1221446"/>
            <a:ext cx="3602736" cy="4526280"/>
          </a:xfrm>
        </p:spPr>
        <p:txBody>
          <a:bodyPr>
            <a:normAutofit/>
          </a:bodyPr>
          <a:lstStyle/>
          <a:p>
            <a:r>
              <a:rPr lang="en-US" sz="4000">
                <a:cs typeface="Calibri Light"/>
              </a:rPr>
              <a:t>Overview &amp; Training of Predictive Models </a:t>
            </a:r>
            <a:endParaRPr lang="en-US"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Content Placeholder 2">
            <a:extLst>
              <a:ext uri="{FF2B5EF4-FFF2-40B4-BE49-F238E27FC236}">
                <a16:creationId xmlns:a16="http://schemas.microsoft.com/office/drawing/2014/main" id="{7B907211-2E9B-0552-EAA7-EECD191375CC}"/>
              </a:ext>
            </a:extLst>
          </p:cNvPr>
          <p:cNvSpPr>
            <a:spLocks noGrp="1"/>
          </p:cNvSpPr>
          <p:nvPr>
            <p:ph idx="1"/>
          </p:nvPr>
        </p:nvSpPr>
        <p:spPr>
          <a:xfrm>
            <a:off x="4869310" y="335877"/>
            <a:ext cx="6971679" cy="2461507"/>
          </a:xfrm>
        </p:spPr>
        <p:txBody>
          <a:bodyPr vert="horz" lIns="91440" tIns="45720" rIns="91440" bIns="45720" rtlCol="0" anchor="ctr">
            <a:normAutofit/>
          </a:bodyPr>
          <a:lstStyle/>
          <a:p>
            <a:pPr marL="0" indent="0">
              <a:buNone/>
            </a:pPr>
            <a:r>
              <a:rPr lang="en-US" sz="2000" b="1" u="sng">
                <a:ea typeface="Calibri"/>
                <a:cs typeface="Calibri"/>
              </a:rPr>
              <a:t>Overview:</a:t>
            </a:r>
            <a:endParaRPr lang="en-US" sz="2000" b="1" u="sng">
              <a:cs typeface="Calibri"/>
            </a:endParaRPr>
          </a:p>
          <a:p>
            <a:pPr marL="0" indent="0">
              <a:buNone/>
            </a:pPr>
            <a:r>
              <a:rPr lang="en-US" sz="2000">
                <a:cs typeface="Calibri"/>
              </a:rPr>
              <a:t>The goal for our model is to predict when spikes in Covid-19 occur. We will be using the symptom search data to see if we can predict if a spike in Covid-19 cases is occurring.</a:t>
            </a:r>
            <a:endParaRPr lang="en-US"/>
          </a:p>
          <a:p>
            <a:pPr marL="0" indent="0">
              <a:buNone/>
            </a:pPr>
            <a:r>
              <a:rPr lang="en-US" sz="2000">
                <a:cs typeface="Calibri"/>
              </a:rPr>
              <a:t>By using search data, we can predict spikes in cases without the data which is normally needed, such as hospital data, which can be challenging to acquire. </a:t>
            </a:r>
            <a:endParaRPr lang="en-US" sz="2000">
              <a:ea typeface="Calibri"/>
              <a:cs typeface="Calibri"/>
            </a:endParaRPr>
          </a:p>
        </p:txBody>
      </p:sp>
      <p:pic>
        <p:nvPicPr>
          <p:cNvPr id="4" name="Picture 4">
            <a:extLst>
              <a:ext uri="{FF2B5EF4-FFF2-40B4-BE49-F238E27FC236}">
                <a16:creationId xmlns:a16="http://schemas.microsoft.com/office/drawing/2014/main" id="{1BADC322-97DB-7340-5B81-0D3BB8A08C13}"/>
              </a:ext>
            </a:extLst>
          </p:cNvPr>
          <p:cNvPicPr>
            <a:picLocks noChangeAspect="1"/>
          </p:cNvPicPr>
          <p:nvPr/>
        </p:nvPicPr>
        <p:blipFill>
          <a:blip r:embed="rId2"/>
          <a:stretch>
            <a:fillRect/>
          </a:stretch>
        </p:blipFill>
        <p:spPr>
          <a:xfrm>
            <a:off x="412081" y="3013661"/>
            <a:ext cx="790073" cy="760496"/>
          </a:xfrm>
          <a:prstGeom prst="rect">
            <a:avLst/>
          </a:prstGeom>
        </p:spPr>
      </p:pic>
      <p:sp>
        <p:nvSpPr>
          <p:cNvPr id="5" name="Content Placeholder 2">
            <a:extLst>
              <a:ext uri="{FF2B5EF4-FFF2-40B4-BE49-F238E27FC236}">
                <a16:creationId xmlns:a16="http://schemas.microsoft.com/office/drawing/2014/main" id="{5B486A82-67A4-8221-A0C3-70D8253E09EA}"/>
              </a:ext>
            </a:extLst>
          </p:cNvPr>
          <p:cNvSpPr txBox="1">
            <a:spLocks/>
          </p:cNvSpPr>
          <p:nvPr/>
        </p:nvSpPr>
        <p:spPr>
          <a:xfrm>
            <a:off x="4920465" y="2529158"/>
            <a:ext cx="6971679" cy="246150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a:ea typeface="Calibri"/>
                <a:cs typeface="Calibri"/>
              </a:rPr>
              <a:t>Training:</a:t>
            </a:r>
            <a:endParaRPr lang="en-US" sz="2000" b="1" u="sng">
              <a:cs typeface="Calibri"/>
            </a:endParaRPr>
          </a:p>
          <a:p>
            <a:pPr marL="0" indent="0">
              <a:buNone/>
            </a:pPr>
            <a:r>
              <a:rPr lang="en-US" sz="2000">
                <a:cs typeface="Calibri"/>
              </a:rPr>
              <a:t>For each of our models, 80% of the data was used to train the model and the other 20% was used to test the model. Each of the models predict the value of the spike variable using all five symptoms variables.</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96563BDC-2883-2A88-3441-F979EB93C35F}"/>
              </a:ext>
            </a:extLst>
          </p:cNvPr>
          <p:cNvPicPr>
            <a:picLocks noChangeAspect="1"/>
          </p:cNvPicPr>
          <p:nvPr/>
        </p:nvPicPr>
        <p:blipFill>
          <a:blip r:embed="rId3"/>
          <a:stretch>
            <a:fillRect/>
          </a:stretch>
        </p:blipFill>
        <p:spPr>
          <a:xfrm>
            <a:off x="4809659" y="4911057"/>
            <a:ext cx="7219283" cy="1000417"/>
          </a:xfrm>
          <a:prstGeom prst="rect">
            <a:avLst/>
          </a:prstGeom>
        </p:spPr>
      </p:pic>
    </p:spTree>
    <p:extLst>
      <p:ext uri="{BB962C8B-B14F-4D97-AF65-F5344CB8AC3E}">
        <p14:creationId xmlns:p14="http://schemas.microsoft.com/office/powerpoint/2010/main" val="91513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FBE6-5841-F725-4735-1308280A4052}"/>
              </a:ext>
            </a:extLst>
          </p:cNvPr>
          <p:cNvSpPr>
            <a:spLocks noGrp="1"/>
          </p:cNvSpPr>
          <p:nvPr>
            <p:ph type="title"/>
          </p:nvPr>
        </p:nvSpPr>
        <p:spPr/>
        <p:txBody>
          <a:bodyPr/>
          <a:lstStyle/>
          <a:p>
            <a:r>
              <a:rPr lang="en-US">
                <a:cs typeface="Calibri Light"/>
              </a:rPr>
              <a:t>Predictive Model - </a:t>
            </a:r>
            <a:r>
              <a:rPr lang="en-US" err="1">
                <a:cs typeface="Calibri Light"/>
              </a:rPr>
              <a:t>Rpart</a:t>
            </a:r>
            <a:endParaRPr lang="en-US" err="1"/>
          </a:p>
        </p:txBody>
      </p:sp>
      <p:pic>
        <p:nvPicPr>
          <p:cNvPr id="5" name="Picture 5">
            <a:extLst>
              <a:ext uri="{FF2B5EF4-FFF2-40B4-BE49-F238E27FC236}">
                <a16:creationId xmlns:a16="http://schemas.microsoft.com/office/drawing/2014/main" id="{1800F29E-F69E-DEC1-F84E-5C2A5982AA9F}"/>
              </a:ext>
            </a:extLst>
          </p:cNvPr>
          <p:cNvPicPr>
            <a:picLocks noGrp="1" noChangeAspect="1"/>
          </p:cNvPicPr>
          <p:nvPr>
            <p:ph idx="1"/>
          </p:nvPr>
        </p:nvPicPr>
        <p:blipFill>
          <a:blip r:embed="rId2"/>
          <a:stretch>
            <a:fillRect/>
          </a:stretch>
        </p:blipFill>
        <p:spPr>
          <a:xfrm>
            <a:off x="281739" y="728453"/>
            <a:ext cx="509336" cy="499811"/>
          </a:xfrm>
        </p:spPr>
      </p:pic>
      <p:pic>
        <p:nvPicPr>
          <p:cNvPr id="3" name="Picture 3" descr="Timeline&#10;&#10;Description automatically generated">
            <a:extLst>
              <a:ext uri="{FF2B5EF4-FFF2-40B4-BE49-F238E27FC236}">
                <a16:creationId xmlns:a16="http://schemas.microsoft.com/office/drawing/2014/main" id="{C24D2B26-61FE-5631-246D-BC540D12B572}"/>
              </a:ext>
            </a:extLst>
          </p:cNvPr>
          <p:cNvPicPr>
            <a:picLocks noChangeAspect="1"/>
          </p:cNvPicPr>
          <p:nvPr/>
        </p:nvPicPr>
        <p:blipFill>
          <a:blip r:embed="rId3"/>
          <a:stretch>
            <a:fillRect/>
          </a:stretch>
        </p:blipFill>
        <p:spPr>
          <a:xfrm>
            <a:off x="786512" y="1454354"/>
            <a:ext cx="6409325" cy="3949292"/>
          </a:xfrm>
          <a:prstGeom prst="rect">
            <a:avLst/>
          </a:prstGeom>
        </p:spPr>
      </p:pic>
      <p:pic>
        <p:nvPicPr>
          <p:cNvPr id="4" name="Picture 5" descr="Text&#10;&#10;Description automatically generated">
            <a:extLst>
              <a:ext uri="{FF2B5EF4-FFF2-40B4-BE49-F238E27FC236}">
                <a16:creationId xmlns:a16="http://schemas.microsoft.com/office/drawing/2014/main" id="{F4C66F25-09F1-E44E-D101-B28F7BF57185}"/>
              </a:ext>
            </a:extLst>
          </p:cNvPr>
          <p:cNvPicPr>
            <a:picLocks noChangeAspect="1"/>
          </p:cNvPicPr>
          <p:nvPr/>
        </p:nvPicPr>
        <p:blipFill>
          <a:blip r:embed="rId4"/>
          <a:stretch>
            <a:fillRect/>
          </a:stretch>
        </p:blipFill>
        <p:spPr>
          <a:xfrm>
            <a:off x="8012189" y="643373"/>
            <a:ext cx="3350669" cy="4915828"/>
          </a:xfrm>
          <a:prstGeom prst="rect">
            <a:avLst/>
          </a:prstGeom>
        </p:spPr>
      </p:pic>
      <p:sp>
        <p:nvSpPr>
          <p:cNvPr id="7" name="TextBox 6">
            <a:extLst>
              <a:ext uri="{FF2B5EF4-FFF2-40B4-BE49-F238E27FC236}">
                <a16:creationId xmlns:a16="http://schemas.microsoft.com/office/drawing/2014/main" id="{A6AC8A18-43D2-2C4A-76AE-489191DA53FB}"/>
              </a:ext>
            </a:extLst>
          </p:cNvPr>
          <p:cNvSpPr txBox="1"/>
          <p:nvPr/>
        </p:nvSpPr>
        <p:spPr>
          <a:xfrm>
            <a:off x="373006" y="5664378"/>
            <a:ext cx="109131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The </a:t>
            </a:r>
            <a:r>
              <a:rPr lang="en-US" sz="2400" err="1">
                <a:cs typeface="Calibri"/>
              </a:rPr>
              <a:t>rpart</a:t>
            </a:r>
            <a:r>
              <a:rPr lang="en-US" sz="2400">
                <a:cs typeface="Calibri"/>
              </a:rPr>
              <a:t> model showed that it could predict a spike given search data to a high degree of accuracy. </a:t>
            </a:r>
          </a:p>
        </p:txBody>
      </p:sp>
      <p:pic>
        <p:nvPicPr>
          <p:cNvPr id="6" name="Picture 7">
            <a:extLst>
              <a:ext uri="{FF2B5EF4-FFF2-40B4-BE49-F238E27FC236}">
                <a16:creationId xmlns:a16="http://schemas.microsoft.com/office/drawing/2014/main" id="{6B392DD1-5BA9-E665-45EA-DE14F7AFFBBA}"/>
              </a:ext>
            </a:extLst>
          </p:cNvPr>
          <p:cNvPicPr>
            <a:picLocks noChangeAspect="1"/>
          </p:cNvPicPr>
          <p:nvPr/>
        </p:nvPicPr>
        <p:blipFill>
          <a:blip r:embed="rId5"/>
          <a:stretch>
            <a:fillRect/>
          </a:stretch>
        </p:blipFill>
        <p:spPr>
          <a:xfrm>
            <a:off x="370876" y="5367777"/>
            <a:ext cx="7363158" cy="182893"/>
          </a:xfrm>
          <a:prstGeom prst="rect">
            <a:avLst/>
          </a:prstGeom>
        </p:spPr>
      </p:pic>
    </p:spTree>
    <p:extLst>
      <p:ext uri="{BB962C8B-B14F-4D97-AF65-F5344CB8AC3E}">
        <p14:creationId xmlns:p14="http://schemas.microsoft.com/office/powerpoint/2010/main" val="131503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2FBE6-5841-F725-4735-1308280A4052}"/>
              </a:ext>
            </a:extLst>
          </p:cNvPr>
          <p:cNvSpPr>
            <a:spLocks noGrp="1"/>
          </p:cNvSpPr>
          <p:nvPr>
            <p:ph type="title"/>
          </p:nvPr>
        </p:nvSpPr>
        <p:spPr>
          <a:xfrm>
            <a:off x="1643353" y="426479"/>
            <a:ext cx="10506456" cy="1014984"/>
          </a:xfrm>
        </p:spPr>
        <p:txBody>
          <a:bodyPr anchor="b">
            <a:normAutofit/>
          </a:bodyPr>
          <a:lstStyle/>
          <a:p>
            <a:r>
              <a:rPr lang="en-US">
                <a:cs typeface="Calibri Light"/>
              </a:rPr>
              <a:t>Other Predictive Models</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5">
            <a:extLst>
              <a:ext uri="{FF2B5EF4-FFF2-40B4-BE49-F238E27FC236}">
                <a16:creationId xmlns:a16="http://schemas.microsoft.com/office/drawing/2014/main" id="{1800F29E-F69E-DEC1-F84E-5C2A5982AA9F}"/>
              </a:ext>
            </a:extLst>
          </p:cNvPr>
          <p:cNvPicPr>
            <a:picLocks noGrp="1" noChangeAspect="1"/>
          </p:cNvPicPr>
          <p:nvPr>
            <p:ph idx="1"/>
          </p:nvPr>
        </p:nvPicPr>
        <p:blipFill>
          <a:blip r:embed="rId2"/>
          <a:stretch>
            <a:fillRect/>
          </a:stretch>
        </p:blipFill>
        <p:spPr>
          <a:xfrm>
            <a:off x="997313" y="783266"/>
            <a:ext cx="554862" cy="547486"/>
          </a:xfrm>
        </p:spPr>
      </p:pic>
      <p:pic>
        <p:nvPicPr>
          <p:cNvPr id="6" name="Picture 6" descr="Text&#10;&#10;Description automatically generated">
            <a:extLst>
              <a:ext uri="{FF2B5EF4-FFF2-40B4-BE49-F238E27FC236}">
                <a16:creationId xmlns:a16="http://schemas.microsoft.com/office/drawing/2014/main" id="{6EF9D586-58A9-D1BD-1EA0-F4941F2769CB}"/>
              </a:ext>
            </a:extLst>
          </p:cNvPr>
          <p:cNvPicPr>
            <a:picLocks noChangeAspect="1"/>
          </p:cNvPicPr>
          <p:nvPr/>
        </p:nvPicPr>
        <p:blipFill>
          <a:blip r:embed="rId3"/>
          <a:stretch>
            <a:fillRect/>
          </a:stretch>
        </p:blipFill>
        <p:spPr>
          <a:xfrm>
            <a:off x="928713" y="2139624"/>
            <a:ext cx="2507422" cy="3704738"/>
          </a:xfrm>
          <a:prstGeom prst="rect">
            <a:avLst/>
          </a:prstGeom>
        </p:spPr>
      </p:pic>
      <p:pic>
        <p:nvPicPr>
          <p:cNvPr id="7" name="Picture 7" descr="Text&#10;&#10;Description automatically generated">
            <a:extLst>
              <a:ext uri="{FF2B5EF4-FFF2-40B4-BE49-F238E27FC236}">
                <a16:creationId xmlns:a16="http://schemas.microsoft.com/office/drawing/2014/main" id="{296A1B8C-B31F-7787-3464-42694A258424}"/>
              </a:ext>
            </a:extLst>
          </p:cNvPr>
          <p:cNvPicPr>
            <a:picLocks noChangeAspect="1"/>
          </p:cNvPicPr>
          <p:nvPr/>
        </p:nvPicPr>
        <p:blipFill>
          <a:blip r:embed="rId4"/>
          <a:stretch>
            <a:fillRect/>
          </a:stretch>
        </p:blipFill>
        <p:spPr>
          <a:xfrm>
            <a:off x="6847056" y="2140073"/>
            <a:ext cx="2465211" cy="3703356"/>
          </a:xfrm>
          <a:prstGeom prst="rect">
            <a:avLst/>
          </a:prstGeom>
        </p:spPr>
      </p:pic>
      <p:sp>
        <p:nvSpPr>
          <p:cNvPr id="9" name="Title 1">
            <a:extLst>
              <a:ext uri="{FF2B5EF4-FFF2-40B4-BE49-F238E27FC236}">
                <a16:creationId xmlns:a16="http://schemas.microsoft.com/office/drawing/2014/main" id="{F425F6A8-254D-F601-2E85-0E1D70A1A3CC}"/>
              </a:ext>
            </a:extLst>
          </p:cNvPr>
          <p:cNvSpPr txBox="1">
            <a:spLocks/>
          </p:cNvSpPr>
          <p:nvPr/>
        </p:nvSpPr>
        <p:spPr>
          <a:xfrm>
            <a:off x="2504375" y="1360434"/>
            <a:ext cx="8143511" cy="1026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04088">
              <a:spcAft>
                <a:spcPts val="600"/>
              </a:spcAft>
            </a:pPr>
            <a:r>
              <a:rPr lang="en-US" sz="3388" b="1" kern="1200">
                <a:solidFill>
                  <a:schemeClr val="tx1"/>
                </a:solidFill>
                <a:latin typeface="+mj-lt"/>
                <a:ea typeface="+mj-ea"/>
                <a:cs typeface="Calibri Light"/>
              </a:rPr>
              <a:t>SVM Linear                           SVM Radial</a:t>
            </a:r>
            <a:endParaRPr lang="en-US" b="1">
              <a:cs typeface="Calibri Light"/>
            </a:endParaRPr>
          </a:p>
        </p:txBody>
      </p:sp>
      <p:sp>
        <p:nvSpPr>
          <p:cNvPr id="10" name="TextBox 9">
            <a:extLst>
              <a:ext uri="{FF2B5EF4-FFF2-40B4-BE49-F238E27FC236}">
                <a16:creationId xmlns:a16="http://schemas.microsoft.com/office/drawing/2014/main" id="{4B629B4D-BB22-9175-E299-415030DA2901}"/>
              </a:ext>
            </a:extLst>
          </p:cNvPr>
          <p:cNvSpPr txBox="1"/>
          <p:nvPr/>
        </p:nvSpPr>
        <p:spPr>
          <a:xfrm>
            <a:off x="3699228" y="2575017"/>
            <a:ext cx="225274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04088">
              <a:spcAft>
                <a:spcPts val="600"/>
              </a:spcAft>
            </a:pPr>
            <a:r>
              <a:rPr lang="en-US" sz="1600" kern="1200">
                <a:latin typeface="+mn-lt"/>
                <a:ea typeface="+mn-ea"/>
                <a:cs typeface="Calibri"/>
              </a:rPr>
              <a:t>The SVM Linear model does not appear to as accurate in its predictions as the </a:t>
            </a:r>
            <a:r>
              <a:rPr lang="en-US" sz="1600" kern="1200" err="1">
                <a:latin typeface="+mn-lt"/>
                <a:ea typeface="+mn-ea"/>
                <a:cs typeface="Calibri"/>
              </a:rPr>
              <a:t>rpart</a:t>
            </a:r>
            <a:r>
              <a:rPr lang="en-US" sz="1600" kern="1200">
                <a:latin typeface="+mn-lt"/>
                <a:ea typeface="+mn-ea"/>
                <a:cs typeface="Calibri"/>
              </a:rPr>
              <a:t> model. For this reason, it will likely not be used.</a:t>
            </a:r>
            <a:endParaRPr lang="en-US" sz="2400">
              <a:ea typeface="Calibri"/>
              <a:cs typeface="Calibri"/>
            </a:endParaRPr>
          </a:p>
        </p:txBody>
      </p:sp>
      <p:sp>
        <p:nvSpPr>
          <p:cNvPr id="11" name="TextBox 10">
            <a:extLst>
              <a:ext uri="{FF2B5EF4-FFF2-40B4-BE49-F238E27FC236}">
                <a16:creationId xmlns:a16="http://schemas.microsoft.com/office/drawing/2014/main" id="{D81BAD80-DCD6-8CEA-174D-6FEBA6FE5982}"/>
              </a:ext>
            </a:extLst>
          </p:cNvPr>
          <p:cNvSpPr txBox="1"/>
          <p:nvPr/>
        </p:nvSpPr>
        <p:spPr>
          <a:xfrm>
            <a:off x="9567614" y="2460508"/>
            <a:ext cx="224878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04088">
              <a:spcAft>
                <a:spcPts val="600"/>
              </a:spcAft>
            </a:pPr>
            <a:r>
              <a:rPr lang="en-US" sz="1600" kern="1200">
                <a:latin typeface="+mn-lt"/>
                <a:ea typeface="+mn-ea"/>
                <a:cs typeface="Calibri"/>
              </a:rPr>
              <a:t>The SVM Radial model shows minor improvements over the </a:t>
            </a:r>
            <a:r>
              <a:rPr lang="en-US" sz="1600" kern="1200" err="1">
                <a:latin typeface="+mn-lt"/>
                <a:ea typeface="+mn-ea"/>
                <a:cs typeface="Calibri"/>
              </a:rPr>
              <a:t>rpart</a:t>
            </a:r>
            <a:r>
              <a:rPr lang="en-US" sz="1600" kern="1200">
                <a:latin typeface="+mn-lt"/>
                <a:ea typeface="+mn-ea"/>
                <a:cs typeface="Calibri"/>
              </a:rPr>
              <a:t> model. It is slightly better in almost all regards.</a:t>
            </a:r>
            <a:endParaRPr lang="en-US" sz="1600">
              <a:ea typeface="Calibri"/>
              <a:cs typeface="Calibri"/>
            </a:endParaRPr>
          </a:p>
        </p:txBody>
      </p:sp>
      <p:pic>
        <p:nvPicPr>
          <p:cNvPr id="3" name="Picture 3" descr="Text&#10;&#10;Description automatically generated">
            <a:extLst>
              <a:ext uri="{FF2B5EF4-FFF2-40B4-BE49-F238E27FC236}">
                <a16:creationId xmlns:a16="http://schemas.microsoft.com/office/drawing/2014/main" id="{0F2F1161-BE87-E306-2916-D9D51174E73C}"/>
              </a:ext>
            </a:extLst>
          </p:cNvPr>
          <p:cNvPicPr>
            <a:picLocks noChangeAspect="1"/>
          </p:cNvPicPr>
          <p:nvPr/>
        </p:nvPicPr>
        <p:blipFill>
          <a:blip r:embed="rId5"/>
          <a:stretch>
            <a:fillRect/>
          </a:stretch>
        </p:blipFill>
        <p:spPr>
          <a:xfrm>
            <a:off x="6184456" y="6096094"/>
            <a:ext cx="5839158" cy="260917"/>
          </a:xfrm>
          <a:prstGeom prst="rect">
            <a:avLst/>
          </a:prstGeom>
        </p:spPr>
      </p:pic>
      <p:pic>
        <p:nvPicPr>
          <p:cNvPr id="4" name="Picture 7" descr="Text&#10;&#10;Description automatically generated">
            <a:extLst>
              <a:ext uri="{FF2B5EF4-FFF2-40B4-BE49-F238E27FC236}">
                <a16:creationId xmlns:a16="http://schemas.microsoft.com/office/drawing/2014/main" id="{6CA4ED58-AD77-6CA2-F38D-296A0BCBF5E5}"/>
              </a:ext>
            </a:extLst>
          </p:cNvPr>
          <p:cNvPicPr>
            <a:picLocks noChangeAspect="1"/>
          </p:cNvPicPr>
          <p:nvPr/>
        </p:nvPicPr>
        <p:blipFill>
          <a:blip r:embed="rId6"/>
          <a:stretch>
            <a:fillRect/>
          </a:stretch>
        </p:blipFill>
        <p:spPr>
          <a:xfrm>
            <a:off x="131085" y="6097794"/>
            <a:ext cx="5839158" cy="257519"/>
          </a:xfrm>
          <a:prstGeom prst="rect">
            <a:avLst/>
          </a:prstGeom>
        </p:spPr>
      </p:pic>
    </p:spTree>
    <p:extLst>
      <p:ext uri="{BB962C8B-B14F-4D97-AF65-F5344CB8AC3E}">
        <p14:creationId xmlns:p14="http://schemas.microsoft.com/office/powerpoint/2010/main" val="3714807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BCD3E-FBA9-034C-5403-7AB3251BA679}"/>
              </a:ext>
            </a:extLst>
          </p:cNvPr>
          <p:cNvSpPr>
            <a:spLocks noGrp="1"/>
          </p:cNvSpPr>
          <p:nvPr>
            <p:ph type="title"/>
          </p:nvPr>
        </p:nvSpPr>
        <p:spPr>
          <a:xfrm>
            <a:off x="1921042" y="415257"/>
            <a:ext cx="10515600" cy="1325563"/>
          </a:xfrm>
        </p:spPr>
        <p:txBody>
          <a:bodyPr/>
          <a:lstStyle/>
          <a:p>
            <a:r>
              <a:rPr lang="en-US" b="1">
                <a:cs typeface="Calibri Light"/>
              </a:rPr>
              <a:t>Results &amp; Analysis</a:t>
            </a:r>
          </a:p>
        </p:txBody>
      </p:sp>
      <p:pic>
        <p:nvPicPr>
          <p:cNvPr id="4" name="Picture 4">
            <a:extLst>
              <a:ext uri="{FF2B5EF4-FFF2-40B4-BE49-F238E27FC236}">
                <a16:creationId xmlns:a16="http://schemas.microsoft.com/office/drawing/2014/main" id="{9D537321-18C0-93FC-A182-23517FB201F8}"/>
              </a:ext>
            </a:extLst>
          </p:cNvPr>
          <p:cNvPicPr>
            <a:picLocks noGrp="1" noChangeAspect="1"/>
          </p:cNvPicPr>
          <p:nvPr>
            <p:ph idx="1"/>
          </p:nvPr>
        </p:nvPicPr>
        <p:blipFill>
          <a:blip r:embed="rId2"/>
          <a:stretch>
            <a:fillRect/>
          </a:stretch>
        </p:blipFill>
        <p:spPr>
          <a:xfrm>
            <a:off x="1454818" y="878848"/>
            <a:ext cx="419100" cy="409575"/>
          </a:xfrm>
        </p:spPr>
      </p:pic>
      <p:sp>
        <p:nvSpPr>
          <p:cNvPr id="3" name="TextBox 2">
            <a:extLst>
              <a:ext uri="{FF2B5EF4-FFF2-40B4-BE49-F238E27FC236}">
                <a16:creationId xmlns:a16="http://schemas.microsoft.com/office/drawing/2014/main" id="{D16AF51F-6EFC-0E95-C8CD-AE78FBC71F79}"/>
              </a:ext>
            </a:extLst>
          </p:cNvPr>
          <p:cNvSpPr txBox="1"/>
          <p:nvPr/>
        </p:nvSpPr>
        <p:spPr>
          <a:xfrm>
            <a:off x="767329" y="2206069"/>
            <a:ext cx="711270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From the data sets we used, we were able to create models that could predict spikes in covid cases. All that these predictive models needed was the relative frequency of particular search terms to make an accurate prediction on whether a spike in cases was occurring.</a:t>
            </a:r>
          </a:p>
          <a:p>
            <a:endParaRPr lang="en-US">
              <a:cs typeface="Calibri"/>
            </a:endParaRPr>
          </a:p>
          <a:p>
            <a:r>
              <a:rPr lang="en-US">
                <a:cs typeface="Calibri"/>
              </a:rPr>
              <a:t>This project shows that using search terms data sets can be a powerful predictor of what is going on in the real world. Our project showed that we could predict spikes in Covid-19 cases with only search terms information. This type of data analysis and modeling has many more important applications to be discovered. </a:t>
            </a:r>
          </a:p>
        </p:txBody>
      </p:sp>
      <p:pic>
        <p:nvPicPr>
          <p:cNvPr id="5" name="Picture 5" descr="Logo&#10;&#10;Description automatically generated">
            <a:extLst>
              <a:ext uri="{FF2B5EF4-FFF2-40B4-BE49-F238E27FC236}">
                <a16:creationId xmlns:a16="http://schemas.microsoft.com/office/drawing/2014/main" id="{AE6041DD-FA1F-65C3-6DC5-72BDA5FA4B1E}"/>
              </a:ext>
            </a:extLst>
          </p:cNvPr>
          <p:cNvPicPr>
            <a:picLocks noChangeAspect="1"/>
          </p:cNvPicPr>
          <p:nvPr/>
        </p:nvPicPr>
        <p:blipFill>
          <a:blip r:embed="rId3"/>
          <a:stretch>
            <a:fillRect/>
          </a:stretch>
        </p:blipFill>
        <p:spPr>
          <a:xfrm>
            <a:off x="8006861" y="940196"/>
            <a:ext cx="4133984" cy="1849678"/>
          </a:xfrm>
          <a:prstGeom prst="rect">
            <a:avLst/>
          </a:prstGeom>
        </p:spPr>
      </p:pic>
      <p:pic>
        <p:nvPicPr>
          <p:cNvPr id="6" name="Picture 6">
            <a:extLst>
              <a:ext uri="{FF2B5EF4-FFF2-40B4-BE49-F238E27FC236}">
                <a16:creationId xmlns:a16="http://schemas.microsoft.com/office/drawing/2014/main" id="{6176F4F5-CACE-15AA-22E9-23DE1EB8F504}"/>
              </a:ext>
            </a:extLst>
          </p:cNvPr>
          <p:cNvPicPr>
            <a:picLocks noChangeAspect="1"/>
          </p:cNvPicPr>
          <p:nvPr/>
        </p:nvPicPr>
        <p:blipFill>
          <a:blip r:embed="rId4"/>
          <a:stretch>
            <a:fillRect/>
          </a:stretch>
        </p:blipFill>
        <p:spPr>
          <a:xfrm>
            <a:off x="8645371" y="3211497"/>
            <a:ext cx="2743200" cy="2743200"/>
          </a:xfrm>
          <a:prstGeom prst="rect">
            <a:avLst/>
          </a:prstGeom>
        </p:spPr>
      </p:pic>
    </p:spTree>
    <p:extLst>
      <p:ext uri="{BB962C8B-B14F-4D97-AF65-F5344CB8AC3E}">
        <p14:creationId xmlns:p14="http://schemas.microsoft.com/office/powerpoint/2010/main" val="85350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07C7-6D39-974B-13A7-46DA55E9AF0A}"/>
              </a:ext>
            </a:extLst>
          </p:cNvPr>
          <p:cNvSpPr>
            <a:spLocks noGrp="1"/>
          </p:cNvSpPr>
          <p:nvPr>
            <p:ph type="title"/>
          </p:nvPr>
        </p:nvSpPr>
        <p:spPr/>
        <p:txBody>
          <a:bodyPr/>
          <a:lstStyle/>
          <a:p>
            <a:r>
              <a:rPr lang="en-US">
                <a:ea typeface="Calibri Light"/>
                <a:cs typeface="Calibri Light"/>
              </a:rPr>
              <a:t>Sources</a:t>
            </a:r>
          </a:p>
        </p:txBody>
      </p:sp>
      <p:sp>
        <p:nvSpPr>
          <p:cNvPr id="3" name="Content Placeholder 2">
            <a:extLst>
              <a:ext uri="{FF2B5EF4-FFF2-40B4-BE49-F238E27FC236}">
                <a16:creationId xmlns:a16="http://schemas.microsoft.com/office/drawing/2014/main" id="{D25BECCA-F561-7A01-467E-ECC315927376}"/>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Google Search Terms Data Set - (</a:t>
            </a:r>
            <a:r>
              <a:rPr lang="en-US">
                <a:ea typeface="+mn-lt"/>
                <a:cs typeface="+mn-lt"/>
                <a:hlinkClick r:id="rId2"/>
              </a:rPr>
              <a:t>https://pair-code.github.io/covid19_symptom_dataset/?country=US</a:t>
            </a:r>
            <a:r>
              <a:rPr lang="en-US">
                <a:ea typeface="+mn-lt"/>
                <a:cs typeface="+mn-lt"/>
              </a:rPr>
              <a:t>) </a:t>
            </a: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r>
              <a:rPr lang="en-US">
                <a:ea typeface="Calibri" panose="020F0502020204030204"/>
                <a:cs typeface="Calibri" panose="020F0502020204030204"/>
              </a:rPr>
              <a:t>Covid-19 Cases Data Set - NY Times in partnership with state &amp; local government (</a:t>
            </a:r>
            <a:r>
              <a:rPr lang="en-US">
                <a:ea typeface="+mn-lt"/>
                <a:cs typeface="+mn-lt"/>
                <a:hlinkClick r:id="rId3"/>
              </a:rPr>
              <a:t>https://github.com/nytimes/covid-19-data</a:t>
            </a:r>
            <a:r>
              <a:rPr lang="en-US">
                <a:ea typeface="+mn-lt"/>
                <a:cs typeface="+mn-lt"/>
              </a:rPr>
              <a:t>)</a:t>
            </a:r>
            <a:endParaRPr lang="en-US">
              <a:ea typeface="Calibri"/>
              <a:cs typeface="Calibri"/>
            </a:endParaRPr>
          </a:p>
          <a:p>
            <a:pPr marL="0" indent="0">
              <a:buNone/>
            </a:pPr>
            <a:endParaRPr lang="en-US">
              <a:ea typeface="Calibri"/>
              <a:cs typeface="Calibri"/>
            </a:endParaRPr>
          </a:p>
          <a:p>
            <a:pPr marL="0" indent="0">
              <a:buNone/>
            </a:pPr>
            <a:r>
              <a:rPr lang="en-US">
                <a:ea typeface="Calibri"/>
                <a:cs typeface="Calibri"/>
              </a:rPr>
              <a:t>Vaccine Data Set – Our World in Data (</a:t>
            </a:r>
            <a:r>
              <a:rPr lang="en-US">
                <a:ea typeface="+mn-lt"/>
                <a:cs typeface="+mn-lt"/>
                <a:hlinkClick r:id="rId4"/>
              </a:rPr>
              <a:t>https://github.com/owid/covid-19-data/tree/master/public/data/vaccinations#united-states-vaccination-data</a:t>
            </a:r>
            <a:r>
              <a:rPr lang="en-US">
                <a:ea typeface="+mn-lt"/>
                <a:cs typeface="+mn-lt"/>
              </a:rPr>
              <a:t>)</a:t>
            </a: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p:txBody>
      </p:sp>
    </p:spTree>
    <p:extLst>
      <p:ext uri="{BB962C8B-B14F-4D97-AF65-F5344CB8AC3E}">
        <p14:creationId xmlns:p14="http://schemas.microsoft.com/office/powerpoint/2010/main" val="518794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54677F-C535-D855-3A05-6D76F53CC17D}"/>
              </a:ext>
            </a:extLst>
          </p:cNvPr>
          <p:cNvSpPr>
            <a:spLocks noGrp="1"/>
          </p:cNvSpPr>
          <p:nvPr>
            <p:ph type="title"/>
          </p:nvPr>
        </p:nvSpPr>
        <p:spPr>
          <a:xfrm>
            <a:off x="621792" y="1161288"/>
            <a:ext cx="3602736" cy="4526280"/>
          </a:xfrm>
        </p:spPr>
        <p:txBody>
          <a:bodyPr>
            <a:normAutofit/>
          </a:bodyPr>
          <a:lstStyle/>
          <a:p>
            <a:r>
              <a:rPr lang="en-US" sz="4000" b="1">
                <a:latin typeface="Calibri Light"/>
                <a:ea typeface="Calibri"/>
                <a:cs typeface="Calibri Light"/>
              </a:rPr>
              <a:t>Contents</a:t>
            </a:r>
            <a:endParaRPr lang="en-US" sz="4000" b="1">
              <a:latin typeface="Calibri Light"/>
              <a:ea typeface="Calibri"/>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89A3700-C875-2430-DED7-E861A1899449}"/>
              </a:ext>
            </a:extLst>
          </p:cNvPr>
          <p:cNvGraphicFramePr>
            <a:graphicFrameLocks noGrp="1"/>
          </p:cNvGraphicFramePr>
          <p:nvPr>
            <p:ph idx="1"/>
            <p:extLst>
              <p:ext uri="{D42A27DB-BD31-4B8C-83A1-F6EECF244321}">
                <p14:modId xmlns:p14="http://schemas.microsoft.com/office/powerpoint/2010/main" val="3983074786"/>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793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AA3D3AE-4D8B-64C6-31A4-8944CD6A8403}"/>
              </a:ext>
            </a:extLst>
          </p:cNvPr>
          <p:cNvSpPr txBox="1"/>
          <p:nvPr/>
        </p:nvSpPr>
        <p:spPr>
          <a:xfrm>
            <a:off x="7255563" y="975257"/>
            <a:ext cx="5186933" cy="126895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a:latin typeface="+mj-lt"/>
                <a:ea typeface="+mj-ea"/>
                <a:cs typeface="+mj-cs"/>
              </a:rPr>
              <a:t>Research Objective</a:t>
            </a:r>
            <a:endParaRPr lang="en-US" sz="4400" b="1">
              <a:latin typeface="+mj-lt"/>
              <a:ea typeface="+mj-ea"/>
              <a:cs typeface="Calibri Light"/>
            </a:endParaRPr>
          </a:p>
        </p:txBody>
      </p:sp>
      <p:pic>
        <p:nvPicPr>
          <p:cNvPr id="12" name="Picture 13">
            <a:extLst>
              <a:ext uri="{FF2B5EF4-FFF2-40B4-BE49-F238E27FC236}">
                <a16:creationId xmlns:a16="http://schemas.microsoft.com/office/drawing/2014/main" id="{C2F83753-1FF5-63A3-DE00-003629B67AA3}"/>
              </a:ext>
            </a:extLst>
          </p:cNvPr>
          <p:cNvPicPr>
            <a:picLocks noChangeAspect="1"/>
          </p:cNvPicPr>
          <p:nvPr/>
        </p:nvPicPr>
        <p:blipFill rotWithShape="1">
          <a:blip r:embed="rId2"/>
          <a:srcRect l="33975" r="10928"/>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61" name="Rectangle 6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6C1C8AD3-434D-C7B2-7412-53BE4ACEF1FE}"/>
              </a:ext>
            </a:extLst>
          </p:cNvPr>
          <p:cNvSpPr txBox="1"/>
          <p:nvPr/>
        </p:nvSpPr>
        <p:spPr>
          <a:xfrm>
            <a:off x="7255563" y="2296903"/>
            <a:ext cx="4695645" cy="43690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400" b="1">
                <a:latin typeface="Calibri Light"/>
                <a:ea typeface="Calibri Light"/>
                <a:cs typeface="Calibri Light"/>
              </a:rPr>
              <a:t>Objective:</a:t>
            </a:r>
            <a:endParaRPr lang="en-US" sz="1400">
              <a:latin typeface="Calibri Light"/>
              <a:ea typeface="Calibri Light"/>
              <a:cs typeface="Calibri Light"/>
            </a:endParaRPr>
          </a:p>
          <a:p>
            <a:pPr marL="171450" indent="-171450">
              <a:lnSpc>
                <a:spcPct val="90000"/>
              </a:lnSpc>
              <a:spcAft>
                <a:spcPts val="600"/>
              </a:spcAft>
              <a:buFont typeface="Arial"/>
              <a:buChar char="•"/>
            </a:pPr>
            <a:r>
              <a:rPr lang="en-US" sz="1400">
                <a:latin typeface="Calibri Light"/>
                <a:ea typeface="Calibri Light"/>
                <a:cs typeface="Calibri Light"/>
              </a:rPr>
              <a:t>Examine the past 2 years of Covid-19 data, with a data science lense, to understand how as a society we can predict the most likely symptoms of Covid-19 as the virus continues to adapt and change. We hope to leverage Google Search data and statewide symptom reporting to understand if there is a correlation. </a:t>
            </a:r>
          </a:p>
          <a:p>
            <a:pPr indent="-228600">
              <a:lnSpc>
                <a:spcPct val="90000"/>
              </a:lnSpc>
              <a:spcAft>
                <a:spcPts val="600"/>
              </a:spcAft>
              <a:buFont typeface="Arial" panose="020B0604020202020204" pitchFamily="34" charset="0"/>
              <a:buChar char="•"/>
            </a:pPr>
            <a:endParaRPr lang="en-US" sz="1400">
              <a:latin typeface="Calibri Light"/>
              <a:ea typeface="Calibri"/>
              <a:cs typeface="Calibri"/>
            </a:endParaRPr>
          </a:p>
          <a:p>
            <a:pPr>
              <a:lnSpc>
                <a:spcPct val="90000"/>
              </a:lnSpc>
              <a:spcAft>
                <a:spcPts val="600"/>
              </a:spcAft>
            </a:pPr>
            <a:r>
              <a:rPr lang="en-US" sz="1400" b="1">
                <a:latin typeface="Calibri Light"/>
                <a:ea typeface="Calibri Light"/>
                <a:cs typeface="Calibri Light"/>
              </a:rPr>
              <a:t>Selecting a Data Set:</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Identify the most complete Data Set for symptom reporting</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Identify most relevant Symptoms to explore</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Ensure data set has a minimum of 10,000 values (at least 10 attributes and 1,000 observations)</a:t>
            </a:r>
          </a:p>
          <a:p>
            <a:pPr marL="285750" indent="-228600">
              <a:lnSpc>
                <a:spcPct val="90000"/>
              </a:lnSpc>
              <a:spcAft>
                <a:spcPts val="600"/>
              </a:spcAft>
              <a:buFont typeface="Arial" panose="020B0604020202020204" pitchFamily="34" charset="0"/>
              <a:buChar char="•"/>
            </a:pPr>
            <a:endParaRPr lang="en-US" sz="1400">
              <a:latin typeface="Calibri Light"/>
              <a:ea typeface="Calibri"/>
              <a:cs typeface="Calibri"/>
            </a:endParaRPr>
          </a:p>
          <a:p>
            <a:pPr>
              <a:lnSpc>
                <a:spcPct val="90000"/>
              </a:lnSpc>
              <a:spcAft>
                <a:spcPts val="600"/>
              </a:spcAft>
            </a:pPr>
            <a:r>
              <a:rPr lang="en-US" sz="1400" b="1">
                <a:latin typeface="Calibri Light"/>
                <a:ea typeface="Calibri Light"/>
                <a:cs typeface="Calibri Light"/>
              </a:rPr>
              <a:t>Guidelines:</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Build Visualizations and Models in R</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Leverage Data Science Techniques Learned in Class</a:t>
            </a:r>
          </a:p>
          <a:p>
            <a:pPr marL="285750" indent="-228600">
              <a:lnSpc>
                <a:spcPct val="90000"/>
              </a:lnSpc>
              <a:spcAft>
                <a:spcPts val="600"/>
              </a:spcAft>
              <a:buFont typeface="Arial" panose="020B0604020202020204" pitchFamily="34" charset="0"/>
              <a:buChar char="•"/>
            </a:pPr>
            <a:r>
              <a:rPr lang="en-US" sz="1400">
                <a:latin typeface="Calibri Light"/>
                <a:ea typeface="Calibri Light"/>
                <a:cs typeface="Calibri Light"/>
              </a:rPr>
              <a:t>Make a prediction – leveraging ML Models</a:t>
            </a:r>
          </a:p>
          <a:p>
            <a:pPr indent="-228600">
              <a:lnSpc>
                <a:spcPct val="90000"/>
              </a:lnSpc>
              <a:spcAft>
                <a:spcPts val="600"/>
              </a:spcAft>
              <a:buFont typeface="Arial" panose="020B0604020202020204" pitchFamily="34" charset="0"/>
              <a:buChar char="•"/>
            </a:pPr>
            <a:endParaRPr lang="en-US" sz="1100"/>
          </a:p>
        </p:txBody>
      </p:sp>
      <p:pic>
        <p:nvPicPr>
          <p:cNvPr id="26" name="Picture 26">
            <a:extLst>
              <a:ext uri="{FF2B5EF4-FFF2-40B4-BE49-F238E27FC236}">
                <a16:creationId xmlns:a16="http://schemas.microsoft.com/office/drawing/2014/main" id="{2B27C781-1680-64CA-30F5-7CF7CB446D48}"/>
              </a:ext>
            </a:extLst>
          </p:cNvPr>
          <p:cNvPicPr>
            <a:picLocks noChangeAspect="1"/>
          </p:cNvPicPr>
          <p:nvPr/>
        </p:nvPicPr>
        <p:blipFill>
          <a:blip r:embed="rId3"/>
          <a:stretch>
            <a:fillRect/>
          </a:stretch>
        </p:blipFill>
        <p:spPr>
          <a:xfrm>
            <a:off x="6834188" y="1715001"/>
            <a:ext cx="428625" cy="400050"/>
          </a:xfrm>
          <a:prstGeom prst="rect">
            <a:avLst/>
          </a:prstGeom>
        </p:spPr>
      </p:pic>
    </p:spTree>
    <p:extLst>
      <p:ext uri="{BB962C8B-B14F-4D97-AF65-F5344CB8AC3E}">
        <p14:creationId xmlns:p14="http://schemas.microsoft.com/office/powerpoint/2010/main" val="275444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5267D8-7340-A777-8A7C-CD47765B059E}"/>
              </a:ext>
            </a:extLst>
          </p:cNvPr>
          <p:cNvSpPr>
            <a:spLocks noGrp="1"/>
          </p:cNvSpPr>
          <p:nvPr>
            <p:ph type="title"/>
          </p:nvPr>
        </p:nvSpPr>
        <p:spPr>
          <a:xfrm>
            <a:off x="1115568" y="548640"/>
            <a:ext cx="10168128" cy="1179576"/>
          </a:xfrm>
        </p:spPr>
        <p:txBody>
          <a:bodyPr>
            <a:normAutofit/>
          </a:bodyPr>
          <a:lstStyle/>
          <a:p>
            <a:r>
              <a:rPr lang="en-US" sz="3200" b="1">
                <a:latin typeface="Calibri"/>
                <a:ea typeface="Calibri"/>
                <a:cs typeface="Calibri Light"/>
              </a:rPr>
              <a:t>     </a:t>
            </a:r>
            <a:r>
              <a:rPr lang="en-US" b="1">
                <a:latin typeface="Calibri Light"/>
                <a:ea typeface="Calibri"/>
                <a:cs typeface="Calibri Light"/>
              </a:rPr>
              <a:t>The Impact</a:t>
            </a:r>
            <a:r>
              <a:rPr lang="en-US" sz="4000" b="1">
                <a:latin typeface="Calibri Light"/>
                <a:ea typeface="Calibri"/>
                <a:cs typeface="Calibri Light"/>
              </a:rPr>
              <a:t> </a:t>
            </a:r>
            <a:endParaRPr lang="en-US" sz="4000" b="1">
              <a:latin typeface="Calibri Light"/>
              <a:ea typeface="Calibri"/>
              <a:cs typeface="Calibri"/>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7F2F6BF-32A4-F6F0-CE2D-31E8E31879A3}"/>
              </a:ext>
            </a:extLst>
          </p:cNvPr>
          <p:cNvSpPr>
            <a:spLocks noGrp="1"/>
          </p:cNvSpPr>
          <p:nvPr>
            <p:ph idx="1"/>
          </p:nvPr>
        </p:nvSpPr>
        <p:spPr>
          <a:xfrm>
            <a:off x="1115568" y="2481943"/>
            <a:ext cx="10168128" cy="3695020"/>
          </a:xfrm>
        </p:spPr>
        <p:txBody>
          <a:bodyPr vert="horz" lIns="91440" tIns="45720" rIns="91440" bIns="45720" rtlCol="0" anchor="t">
            <a:normAutofit lnSpcReduction="10000"/>
          </a:bodyPr>
          <a:lstStyle/>
          <a:p>
            <a:pPr marL="0" indent="0">
              <a:buNone/>
            </a:pPr>
            <a:r>
              <a:rPr lang="en-US" sz="1700" b="1">
                <a:cs typeface="Calibri"/>
              </a:rPr>
              <a:t>The Why:</a:t>
            </a:r>
            <a:endParaRPr lang="en-US"/>
          </a:p>
          <a:p>
            <a:pPr marL="0" indent="0">
              <a:buNone/>
            </a:pPr>
            <a:r>
              <a:rPr lang="en-US" sz="1700">
                <a:latin typeface="Calibri Light"/>
                <a:ea typeface="Calibri"/>
                <a:cs typeface="Calibri"/>
              </a:rPr>
              <a:t>COVID-19 has had a significant impact on society, not only from a public health perspective but also from an economic perspective. The pandemic has caused millions of deaths, led to widespread economic disruption, and fundamentally change how we think about public health.</a:t>
            </a:r>
          </a:p>
          <a:p>
            <a:pPr marL="0" indent="0">
              <a:buNone/>
            </a:pPr>
            <a:r>
              <a:rPr lang="en-US" sz="1700" b="1">
                <a:ea typeface="Calibri"/>
                <a:cs typeface="Calibri"/>
              </a:rPr>
              <a:t>The Evolution:</a:t>
            </a:r>
          </a:p>
          <a:p>
            <a:pPr marL="0" indent="0">
              <a:buNone/>
            </a:pPr>
            <a:r>
              <a:rPr lang="en-US" sz="1700">
                <a:latin typeface="Calibri Light"/>
                <a:ea typeface="Calibri"/>
                <a:cs typeface="Calibri"/>
              </a:rPr>
              <a:t>A method to predict when a spike is imminent can help us identify and treat the virus more effectively, improve decision making of practitioners and guide resource allocation during outbreaks. In practice, testing and clinics are not accessible to everyone, however the internet is widely available. Ultimately, search trends may provide valuable insights into the status of future spikes.</a:t>
            </a:r>
            <a:endParaRPr lang="en-US">
              <a:ea typeface="Calibri" panose="020F0502020204030204"/>
              <a:cs typeface="Calibri" panose="020F0502020204030204"/>
            </a:endParaRPr>
          </a:p>
          <a:p>
            <a:pPr marL="0" indent="0">
              <a:buNone/>
            </a:pPr>
            <a:r>
              <a:rPr lang="en-US" sz="1700" b="1">
                <a:ea typeface="Calibri" panose="020F0502020204030204"/>
                <a:cs typeface="Calibri" panose="020F0502020204030204"/>
              </a:rPr>
              <a:t>The Application: </a:t>
            </a:r>
            <a:endParaRPr lang="en-US">
              <a:ea typeface="Calibri" panose="020F0502020204030204"/>
              <a:cs typeface="Calibri" panose="020F0502020204030204"/>
            </a:endParaRPr>
          </a:p>
          <a:p>
            <a:pPr marL="0" indent="0">
              <a:buNone/>
            </a:pPr>
            <a:r>
              <a:rPr lang="en-US" sz="1700">
                <a:solidFill>
                  <a:srgbClr val="1F1F1F"/>
                </a:solidFill>
                <a:latin typeface="Calibri Light"/>
                <a:ea typeface="Calibri"/>
                <a:cs typeface="Calibri"/>
              </a:rPr>
              <a:t>Overall, predictive models of COVID-19 spikes can be a valuable tool for public health officials and healthcare providers. By using these models, we can better understand the virus, identify those who are most at risk, identify new cases earlier, improve contact tracing / containment efforts and develop new treatments. This information can help us to save lives and to mitigate the impact of the pandemic.</a:t>
            </a:r>
            <a:endParaRPr lang="en-US" sz="1700">
              <a:latin typeface="Calibri Light"/>
            </a:endParaRPr>
          </a:p>
        </p:txBody>
      </p:sp>
      <p:pic>
        <p:nvPicPr>
          <p:cNvPr id="4" name="Picture 4">
            <a:extLst>
              <a:ext uri="{FF2B5EF4-FFF2-40B4-BE49-F238E27FC236}">
                <a16:creationId xmlns:a16="http://schemas.microsoft.com/office/drawing/2014/main" id="{AD7F7109-4D1E-000C-B622-351798905DB9}"/>
              </a:ext>
            </a:extLst>
          </p:cNvPr>
          <p:cNvPicPr>
            <a:picLocks noChangeAspect="1"/>
          </p:cNvPicPr>
          <p:nvPr/>
        </p:nvPicPr>
        <p:blipFill>
          <a:blip r:embed="rId2"/>
          <a:stretch>
            <a:fillRect/>
          </a:stretch>
        </p:blipFill>
        <p:spPr>
          <a:xfrm>
            <a:off x="1069057" y="922923"/>
            <a:ext cx="478756" cy="450181"/>
          </a:xfrm>
          <a:prstGeom prst="rect">
            <a:avLst/>
          </a:prstGeom>
        </p:spPr>
      </p:pic>
    </p:spTree>
    <p:extLst>
      <p:ext uri="{BB962C8B-B14F-4D97-AF65-F5344CB8AC3E}">
        <p14:creationId xmlns:p14="http://schemas.microsoft.com/office/powerpoint/2010/main" val="38629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7BF8-7F28-5D38-994C-6B2DA4D6CF3A}"/>
              </a:ext>
            </a:extLst>
          </p:cNvPr>
          <p:cNvSpPr>
            <a:spLocks noGrp="1"/>
          </p:cNvSpPr>
          <p:nvPr>
            <p:ph type="title"/>
          </p:nvPr>
        </p:nvSpPr>
        <p:spPr/>
        <p:txBody>
          <a:bodyPr/>
          <a:lstStyle/>
          <a:p>
            <a:r>
              <a:rPr lang="en-US" b="1">
                <a:latin typeface="Calibri Light"/>
                <a:ea typeface="Calibri"/>
                <a:cs typeface="Calibri Light"/>
              </a:rPr>
              <a:t>     The Data</a:t>
            </a:r>
            <a:r>
              <a:rPr lang="en-US" b="1">
                <a:cs typeface="Calibri Light"/>
              </a:rPr>
              <a:t> </a:t>
            </a:r>
          </a:p>
        </p:txBody>
      </p:sp>
      <p:sp>
        <p:nvSpPr>
          <p:cNvPr id="3" name="Content Placeholder 2">
            <a:extLst>
              <a:ext uri="{FF2B5EF4-FFF2-40B4-BE49-F238E27FC236}">
                <a16:creationId xmlns:a16="http://schemas.microsoft.com/office/drawing/2014/main" id="{91BB3F36-9AC0-837F-509F-44E952DD3F4B}"/>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1800" b="1">
                <a:latin typeface="Calibri Light"/>
                <a:ea typeface="Calibri"/>
                <a:cs typeface="Calibri"/>
              </a:rPr>
              <a:t>Data Sets:</a:t>
            </a:r>
            <a:endParaRPr lang="en-US" sz="1800" b="1">
              <a:latin typeface="Calibri Light"/>
              <a:cs typeface="Calibri Light"/>
            </a:endParaRPr>
          </a:p>
          <a:p>
            <a:pPr marL="0" indent="0">
              <a:buNone/>
            </a:pPr>
            <a:r>
              <a:rPr lang="en-US" sz="1800">
                <a:latin typeface="Calibri Light"/>
                <a:ea typeface="Calibri"/>
                <a:cs typeface="Calibri"/>
              </a:rPr>
              <a:t>          Google – </a:t>
            </a:r>
            <a:r>
              <a:rPr lang="en-US" sz="1800">
                <a:latin typeface="Calibri Light"/>
                <a:ea typeface="Calibri"/>
                <a:cs typeface="Calibri"/>
                <a:hlinkClick r:id="rId3"/>
              </a:rPr>
              <a:t>Search Trend Results</a:t>
            </a:r>
          </a:p>
          <a:p>
            <a:pPr marL="0" indent="0">
              <a:buNone/>
            </a:pPr>
            <a:r>
              <a:rPr lang="en-US" sz="1800">
                <a:latin typeface="Calibri Light"/>
                <a:ea typeface="Calibri"/>
                <a:cs typeface="Calibri"/>
              </a:rPr>
              <a:t>          Our World in Data  - </a:t>
            </a:r>
            <a:r>
              <a:rPr lang="en-US" sz="1800">
                <a:latin typeface="Calibri Light"/>
                <a:ea typeface="Calibri"/>
                <a:cs typeface="Calibri"/>
                <a:hlinkClick r:id="rId4"/>
              </a:rPr>
              <a:t>Vaccine Records</a:t>
            </a:r>
          </a:p>
          <a:p>
            <a:pPr marL="0" indent="0">
              <a:buNone/>
            </a:pPr>
            <a:r>
              <a:rPr lang="en-US" sz="1800">
                <a:latin typeface="Calibri Light"/>
                <a:ea typeface="Calibri"/>
                <a:cs typeface="Calibri"/>
              </a:rPr>
              <a:t>           NY Times (github) – </a:t>
            </a:r>
            <a:r>
              <a:rPr lang="en-US" sz="1800">
                <a:latin typeface="Calibri Light"/>
                <a:ea typeface="Calibri"/>
                <a:cs typeface="Calibri"/>
                <a:hlinkClick r:id="rId5"/>
              </a:rPr>
              <a:t>Reported Covid Cases</a:t>
            </a:r>
            <a:endParaRPr lang="en-US"/>
          </a:p>
          <a:p>
            <a:pPr marL="0" indent="0">
              <a:buNone/>
            </a:pPr>
            <a:endParaRPr lang="en-US"/>
          </a:p>
          <a:p>
            <a:pPr marL="0" indent="0">
              <a:buNone/>
            </a:pPr>
            <a:r>
              <a:rPr lang="en-US" sz="1800" b="1">
                <a:latin typeface="Calibri Light"/>
                <a:ea typeface="Calibri"/>
                <a:cs typeface="Calibri"/>
              </a:rPr>
              <a:t>Data Size</a:t>
            </a:r>
            <a:r>
              <a:rPr lang="en-US" sz="1800">
                <a:latin typeface="Calibri Light"/>
                <a:ea typeface="Calibri"/>
                <a:cs typeface="Calibri"/>
              </a:rPr>
              <a:t>: Our refined data set contained 9 variables and 1,028 rows</a:t>
            </a:r>
          </a:p>
          <a:p>
            <a:pPr marL="0" indent="0">
              <a:buNone/>
            </a:pPr>
            <a:r>
              <a:rPr lang="en-US" sz="1800" b="1">
                <a:latin typeface="Calibri Light"/>
                <a:ea typeface="Calibri"/>
                <a:cs typeface="Calibri"/>
              </a:rPr>
              <a:t>Type</a:t>
            </a:r>
            <a:r>
              <a:rPr lang="en-US" sz="1800">
                <a:latin typeface="Calibri Light"/>
                <a:ea typeface="Calibri"/>
                <a:cs typeface="Calibri"/>
              </a:rPr>
              <a:t>: A mix of categorical and numeric data</a:t>
            </a:r>
            <a:endParaRPr lang="en-US"/>
          </a:p>
          <a:p>
            <a:pPr marL="0" indent="0">
              <a:buNone/>
            </a:pPr>
            <a:r>
              <a:rPr lang="en-US" sz="1800" b="1">
                <a:latin typeface="Calibri Light"/>
                <a:ea typeface="Calibri"/>
                <a:cs typeface="Calibri"/>
              </a:rPr>
              <a:t>Attributes</a:t>
            </a:r>
            <a:r>
              <a:rPr lang="en-US" sz="1800">
                <a:latin typeface="Calibri Light"/>
                <a:ea typeface="Calibri"/>
                <a:cs typeface="Calibri"/>
              </a:rPr>
              <a:t>: Cases, Deaths, Vaccinations, Common Cold, Fever, Abdominal Pain, Fatigue and Anosmia</a:t>
            </a:r>
          </a:p>
          <a:p>
            <a:pPr marL="0" indent="0">
              <a:buNone/>
            </a:pPr>
            <a:r>
              <a:rPr lang="en-US" sz="1800" b="1">
                <a:latin typeface="Calibri Light"/>
                <a:ea typeface="Calibri"/>
                <a:cs typeface="Calibri"/>
              </a:rPr>
              <a:t>Challenges: </a:t>
            </a:r>
            <a:endParaRPr lang="en-US" sz="1800" b="1">
              <a:latin typeface="Calibri Light"/>
              <a:cs typeface="Calibri" panose="020F0502020204030204"/>
            </a:endParaRPr>
          </a:p>
          <a:p>
            <a:pPr marL="285750" indent="-285750"/>
            <a:r>
              <a:rPr lang="en-US" sz="1800">
                <a:latin typeface="Calibri Light"/>
                <a:ea typeface="Calibri"/>
                <a:cs typeface="Calibri"/>
              </a:rPr>
              <a:t>The data sets were separated by year, which required us to combine the data from the three years into one large data set  -- before combining the search trends with the reported cases</a:t>
            </a:r>
          </a:p>
          <a:p>
            <a:pPr marL="285750" indent="-285750"/>
            <a:r>
              <a:rPr lang="en-US" sz="1800">
                <a:latin typeface="Calibri Light"/>
                <a:ea typeface="+mn-lt"/>
                <a:cs typeface="+mn-lt"/>
              </a:rPr>
              <a:t>The initial data set contained over 500 symptoms, we first had to decide which variables we wanted to include in our model. Ultimately, we chose of the most common symptoms </a:t>
            </a:r>
            <a:endParaRPr lang="en-US" sz="1800">
              <a:latin typeface="Calibri Light"/>
              <a:ea typeface="Calibri"/>
              <a:cs typeface="Calibri"/>
            </a:endParaRPr>
          </a:p>
          <a:p>
            <a:pPr marL="285750" indent="-285750"/>
            <a:r>
              <a:rPr lang="en-US" sz="1800">
                <a:latin typeface="Calibri Light"/>
                <a:ea typeface="Calibri"/>
                <a:cs typeface="Calibri"/>
              </a:rPr>
              <a:t>We had to combine two data sets, in order to have the compare the search trends with the total for reported cases by day. Formatting the data correctly to match the days up correctly was challenging</a:t>
            </a:r>
            <a:endParaRPr lang="en-US"/>
          </a:p>
          <a:p>
            <a:pPr marL="457200" lvl="1" indent="0">
              <a:buNone/>
            </a:pPr>
            <a:endParaRPr lang="en-US">
              <a:ea typeface="Calibri"/>
              <a:cs typeface="Calibri"/>
            </a:endParaRPr>
          </a:p>
          <a:p>
            <a:pPr lvl="1"/>
            <a:endParaRPr lang="en-US">
              <a:ea typeface="Calibri"/>
              <a:cs typeface="Calibri"/>
            </a:endParaRPr>
          </a:p>
          <a:p>
            <a:pPr lvl="1"/>
            <a:endParaRPr lang="en-US">
              <a:ea typeface="Calibri"/>
              <a:cs typeface="Calibri"/>
            </a:endParaRPr>
          </a:p>
        </p:txBody>
      </p:sp>
      <p:pic>
        <p:nvPicPr>
          <p:cNvPr id="6" name="Picture 6">
            <a:extLst>
              <a:ext uri="{FF2B5EF4-FFF2-40B4-BE49-F238E27FC236}">
                <a16:creationId xmlns:a16="http://schemas.microsoft.com/office/drawing/2014/main" id="{DF9D667F-974A-AFE7-0782-FBC901F0F807}"/>
              </a:ext>
            </a:extLst>
          </p:cNvPr>
          <p:cNvPicPr>
            <a:picLocks noChangeAspect="1"/>
          </p:cNvPicPr>
          <p:nvPr/>
        </p:nvPicPr>
        <p:blipFill>
          <a:blip r:embed="rId6"/>
          <a:stretch>
            <a:fillRect/>
          </a:stretch>
        </p:blipFill>
        <p:spPr>
          <a:xfrm>
            <a:off x="831823" y="736331"/>
            <a:ext cx="622353" cy="580863"/>
          </a:xfrm>
          <a:prstGeom prst="rect">
            <a:avLst/>
          </a:prstGeom>
        </p:spPr>
      </p:pic>
      <p:pic>
        <p:nvPicPr>
          <p:cNvPr id="5" name="Picture 6">
            <a:extLst>
              <a:ext uri="{FF2B5EF4-FFF2-40B4-BE49-F238E27FC236}">
                <a16:creationId xmlns:a16="http://schemas.microsoft.com/office/drawing/2014/main" id="{EC3DB45C-3395-1D39-3CFE-35DF72E60FFF}"/>
              </a:ext>
            </a:extLst>
          </p:cNvPr>
          <p:cNvPicPr>
            <a:picLocks noChangeAspect="1"/>
          </p:cNvPicPr>
          <p:nvPr/>
        </p:nvPicPr>
        <p:blipFill>
          <a:blip r:embed="rId7"/>
          <a:stretch>
            <a:fillRect/>
          </a:stretch>
        </p:blipFill>
        <p:spPr>
          <a:xfrm>
            <a:off x="9154332" y="152654"/>
            <a:ext cx="2743200" cy="1541573"/>
          </a:xfrm>
          <a:prstGeom prst="rect">
            <a:avLst/>
          </a:prstGeom>
        </p:spPr>
      </p:pic>
    </p:spTree>
    <p:extLst>
      <p:ext uri="{BB962C8B-B14F-4D97-AF65-F5344CB8AC3E}">
        <p14:creationId xmlns:p14="http://schemas.microsoft.com/office/powerpoint/2010/main" val="1200676787"/>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061D-1746-67C8-2995-3A8540DFD3B1}"/>
              </a:ext>
            </a:extLst>
          </p:cNvPr>
          <p:cNvSpPr>
            <a:spLocks noGrp="1"/>
          </p:cNvSpPr>
          <p:nvPr>
            <p:ph type="title"/>
          </p:nvPr>
        </p:nvSpPr>
        <p:spPr>
          <a:xfrm>
            <a:off x="1550068" y="-66007"/>
            <a:ext cx="10515600" cy="1325563"/>
          </a:xfrm>
        </p:spPr>
        <p:txBody>
          <a:bodyPr/>
          <a:lstStyle/>
          <a:p>
            <a:r>
              <a:rPr lang="en-US" b="1">
                <a:cs typeface="Calibri Light"/>
              </a:rPr>
              <a:t>Data Clean Up</a:t>
            </a:r>
            <a:endParaRPr lang="en-US" b="1"/>
          </a:p>
        </p:txBody>
      </p:sp>
      <p:pic>
        <p:nvPicPr>
          <p:cNvPr id="5" name="Picture 6">
            <a:extLst>
              <a:ext uri="{FF2B5EF4-FFF2-40B4-BE49-F238E27FC236}">
                <a16:creationId xmlns:a16="http://schemas.microsoft.com/office/drawing/2014/main" id="{A55D6048-3A33-11D7-F4DB-883223C8F490}"/>
              </a:ext>
            </a:extLst>
          </p:cNvPr>
          <p:cNvPicPr>
            <a:picLocks noChangeAspect="1"/>
          </p:cNvPicPr>
          <p:nvPr/>
        </p:nvPicPr>
        <p:blipFill>
          <a:blip r:embed="rId3"/>
          <a:stretch>
            <a:fillRect/>
          </a:stretch>
        </p:blipFill>
        <p:spPr>
          <a:xfrm>
            <a:off x="871928" y="224989"/>
            <a:ext cx="622353" cy="580863"/>
          </a:xfrm>
          <a:prstGeom prst="rect">
            <a:avLst/>
          </a:prstGeom>
        </p:spPr>
      </p:pic>
      <p:pic>
        <p:nvPicPr>
          <p:cNvPr id="8" name="Picture 8">
            <a:extLst>
              <a:ext uri="{FF2B5EF4-FFF2-40B4-BE49-F238E27FC236}">
                <a16:creationId xmlns:a16="http://schemas.microsoft.com/office/drawing/2014/main" id="{8C7844B3-356B-E129-4D98-CF53C1BE0EE0}"/>
              </a:ext>
            </a:extLst>
          </p:cNvPr>
          <p:cNvPicPr>
            <a:picLocks noChangeAspect="1"/>
          </p:cNvPicPr>
          <p:nvPr/>
        </p:nvPicPr>
        <p:blipFill>
          <a:blip r:embed="rId4"/>
          <a:stretch>
            <a:fillRect/>
          </a:stretch>
        </p:blipFill>
        <p:spPr>
          <a:xfrm>
            <a:off x="3050006" y="1502989"/>
            <a:ext cx="9019671" cy="4684204"/>
          </a:xfrm>
          <a:prstGeom prst="rect">
            <a:avLst/>
          </a:prstGeom>
        </p:spPr>
      </p:pic>
      <p:sp>
        <p:nvSpPr>
          <p:cNvPr id="9" name="TextBox 8">
            <a:extLst>
              <a:ext uri="{FF2B5EF4-FFF2-40B4-BE49-F238E27FC236}">
                <a16:creationId xmlns:a16="http://schemas.microsoft.com/office/drawing/2014/main" id="{F961DCB0-FABF-C8A5-3B0A-FA2A1C5C0470}"/>
              </a:ext>
            </a:extLst>
          </p:cNvPr>
          <p:cNvSpPr txBox="1"/>
          <p:nvPr/>
        </p:nvSpPr>
        <p:spPr>
          <a:xfrm>
            <a:off x="110290" y="1503947"/>
            <a:ext cx="2767261"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Insights:</a:t>
            </a:r>
          </a:p>
          <a:p>
            <a:r>
              <a:rPr lang="en-US" sz="1600">
                <a:cs typeface="Calibri"/>
              </a:rPr>
              <a:t>Significant processing was required in order to merge these data sets </a:t>
            </a:r>
            <a:endParaRPr lang="en-US" sz="1600">
              <a:ea typeface="Calibri"/>
              <a:cs typeface="Calibri"/>
            </a:endParaRPr>
          </a:p>
          <a:p>
            <a:endParaRPr lang="en-US" sz="1600">
              <a:cs typeface="Calibri"/>
            </a:endParaRPr>
          </a:p>
          <a:p>
            <a:r>
              <a:rPr lang="en-US" sz="1600">
                <a:cs typeface="Calibri"/>
              </a:rPr>
              <a:t>Once the data was read in, we needed to combine the search trend data for 3 years into one dataset</a:t>
            </a:r>
            <a:endParaRPr lang="en-US" sz="1600">
              <a:ea typeface="Calibri"/>
              <a:cs typeface="Calibri"/>
            </a:endParaRPr>
          </a:p>
          <a:p>
            <a:endParaRPr lang="en-US" sz="1600">
              <a:cs typeface="Calibri"/>
            </a:endParaRPr>
          </a:p>
          <a:p>
            <a:r>
              <a:rPr lang="en-US" sz="1600">
                <a:cs typeface="Calibri"/>
              </a:rPr>
              <a:t>We then had to ensure the date range was the same for each data set</a:t>
            </a:r>
            <a:endParaRPr lang="en-US" sz="1600">
              <a:ea typeface="Calibri"/>
              <a:cs typeface="Calibri"/>
            </a:endParaRPr>
          </a:p>
          <a:p>
            <a:endParaRPr lang="en-US" sz="1600">
              <a:cs typeface="Calibri"/>
            </a:endParaRPr>
          </a:p>
          <a:p>
            <a:r>
              <a:rPr lang="en-US" sz="1600">
                <a:cs typeface="Calibri"/>
              </a:rPr>
              <a:t>We also had to remove columns to include only relevant symptoms</a:t>
            </a:r>
            <a:endParaRPr lang="en-US" sz="1600">
              <a:ea typeface="Calibri"/>
              <a:cs typeface="Calibri"/>
            </a:endParaRPr>
          </a:p>
          <a:p>
            <a:endParaRPr lang="en-US">
              <a:cs typeface="Calibri"/>
            </a:endParaRPr>
          </a:p>
        </p:txBody>
      </p:sp>
    </p:spTree>
    <p:extLst>
      <p:ext uri="{BB962C8B-B14F-4D97-AF65-F5344CB8AC3E}">
        <p14:creationId xmlns:p14="http://schemas.microsoft.com/office/powerpoint/2010/main" val="265709222"/>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AD36-C8B1-2ED0-0D7B-38C1E59F0E2D}"/>
              </a:ext>
            </a:extLst>
          </p:cNvPr>
          <p:cNvSpPr>
            <a:spLocks noGrp="1"/>
          </p:cNvSpPr>
          <p:nvPr>
            <p:ph type="title"/>
          </p:nvPr>
        </p:nvSpPr>
        <p:spPr>
          <a:xfrm>
            <a:off x="4316" y="-259056"/>
            <a:ext cx="10515600" cy="1325563"/>
          </a:xfrm>
        </p:spPr>
        <p:txBody>
          <a:bodyPr/>
          <a:lstStyle/>
          <a:p>
            <a:r>
              <a:rPr lang="en-US" b="1">
                <a:latin typeface="Calibri"/>
                <a:ea typeface="Calibri Light"/>
                <a:cs typeface="Calibri Light"/>
              </a:rPr>
              <a:t>     </a:t>
            </a:r>
            <a:r>
              <a:rPr lang="en-US" b="1">
                <a:latin typeface="Calibri Light"/>
                <a:ea typeface="Calibri Light"/>
                <a:cs typeface="Calibri Light"/>
              </a:rPr>
              <a:t>Data Snapshot </a:t>
            </a:r>
            <a:endParaRPr lang="en-US" b="1">
              <a:latin typeface="Calibri Light"/>
              <a:cs typeface="Calibri Light"/>
            </a:endParaRPr>
          </a:p>
        </p:txBody>
      </p:sp>
      <p:sp>
        <p:nvSpPr>
          <p:cNvPr id="5" name="TextBox 4">
            <a:extLst>
              <a:ext uri="{FF2B5EF4-FFF2-40B4-BE49-F238E27FC236}">
                <a16:creationId xmlns:a16="http://schemas.microsoft.com/office/drawing/2014/main" id="{3ED439E5-AAC8-8AAF-E01D-2A7987EEF60D}"/>
              </a:ext>
            </a:extLst>
          </p:cNvPr>
          <p:cNvSpPr txBox="1"/>
          <p:nvPr/>
        </p:nvSpPr>
        <p:spPr>
          <a:xfrm>
            <a:off x="9143999" y="150394"/>
            <a:ext cx="241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DF7C2737-76C8-709C-8CC4-7C04995DEFC4}"/>
              </a:ext>
            </a:extLst>
          </p:cNvPr>
          <p:cNvPicPr>
            <a:picLocks noChangeAspect="1"/>
          </p:cNvPicPr>
          <p:nvPr/>
        </p:nvPicPr>
        <p:blipFill>
          <a:blip r:embed="rId3"/>
          <a:stretch>
            <a:fillRect/>
          </a:stretch>
        </p:blipFill>
        <p:spPr>
          <a:xfrm>
            <a:off x="202882" y="155144"/>
            <a:ext cx="502039" cy="460549"/>
          </a:xfrm>
          <a:prstGeom prst="rect">
            <a:avLst/>
          </a:prstGeom>
        </p:spPr>
      </p:pic>
      <p:pic>
        <p:nvPicPr>
          <p:cNvPr id="9" name="Picture 9" descr="Shape, arrow&#10;&#10;Description automatically generated">
            <a:extLst>
              <a:ext uri="{FF2B5EF4-FFF2-40B4-BE49-F238E27FC236}">
                <a16:creationId xmlns:a16="http://schemas.microsoft.com/office/drawing/2014/main" id="{B4107C19-D231-E67D-737C-4EC5ED317C08}"/>
              </a:ext>
            </a:extLst>
          </p:cNvPr>
          <p:cNvPicPr>
            <a:picLocks noChangeAspect="1"/>
          </p:cNvPicPr>
          <p:nvPr/>
        </p:nvPicPr>
        <p:blipFill>
          <a:blip r:embed="rId4"/>
          <a:stretch>
            <a:fillRect/>
          </a:stretch>
        </p:blipFill>
        <p:spPr>
          <a:xfrm>
            <a:off x="773837" y="1159867"/>
            <a:ext cx="10540753" cy="3051256"/>
          </a:xfrm>
          <a:prstGeom prst="rect">
            <a:avLst/>
          </a:prstGeom>
        </p:spPr>
      </p:pic>
      <p:sp>
        <p:nvSpPr>
          <p:cNvPr id="11" name="Content Placeholder 2">
            <a:extLst>
              <a:ext uri="{FF2B5EF4-FFF2-40B4-BE49-F238E27FC236}">
                <a16:creationId xmlns:a16="http://schemas.microsoft.com/office/drawing/2014/main" id="{C2CB7CF2-AEEE-C77F-B36F-A923886F7FA8}"/>
              </a:ext>
            </a:extLst>
          </p:cNvPr>
          <p:cNvSpPr>
            <a:spLocks noGrp="1"/>
          </p:cNvSpPr>
          <p:nvPr>
            <p:ph idx="1"/>
          </p:nvPr>
        </p:nvSpPr>
        <p:spPr>
          <a:xfrm>
            <a:off x="705260" y="4496180"/>
            <a:ext cx="10178785" cy="1808671"/>
          </a:xfrm>
        </p:spPr>
        <p:txBody>
          <a:bodyPr vert="horz" lIns="91440" tIns="45720" rIns="91440" bIns="45720" rtlCol="0" anchor="t">
            <a:normAutofit/>
          </a:bodyPr>
          <a:lstStyle/>
          <a:p>
            <a:pPr marL="0" indent="0">
              <a:buNone/>
            </a:pPr>
            <a:r>
              <a:rPr lang="en-US" sz="2400">
                <a:latin typeface="Calibri"/>
                <a:ea typeface="Calibri"/>
                <a:cs typeface="Calibri"/>
              </a:rPr>
              <a:t>Our data set contains 12 variables. The variables are organized by date and definitions are shown on the next slide.</a:t>
            </a:r>
          </a:p>
        </p:txBody>
      </p:sp>
    </p:spTree>
    <p:extLst>
      <p:ext uri="{BB962C8B-B14F-4D97-AF65-F5344CB8AC3E}">
        <p14:creationId xmlns:p14="http://schemas.microsoft.com/office/powerpoint/2010/main" val="133175531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AD36-C8B1-2ED0-0D7B-38C1E59F0E2D}"/>
              </a:ext>
            </a:extLst>
          </p:cNvPr>
          <p:cNvSpPr>
            <a:spLocks noGrp="1"/>
          </p:cNvSpPr>
          <p:nvPr>
            <p:ph type="title"/>
          </p:nvPr>
        </p:nvSpPr>
        <p:spPr>
          <a:xfrm>
            <a:off x="4316" y="-259056"/>
            <a:ext cx="10515600" cy="1325563"/>
          </a:xfrm>
        </p:spPr>
        <p:txBody>
          <a:bodyPr/>
          <a:lstStyle/>
          <a:p>
            <a:r>
              <a:rPr lang="en-US" b="1">
                <a:latin typeface="Calibri"/>
                <a:ea typeface="Calibri Light"/>
                <a:cs typeface="Calibri Light"/>
              </a:rPr>
              <a:t>     </a:t>
            </a:r>
            <a:r>
              <a:rPr lang="en-US" b="1">
                <a:latin typeface="Calibri Light"/>
                <a:ea typeface="Calibri Light"/>
                <a:cs typeface="Calibri Light"/>
              </a:rPr>
              <a:t>Data Snapshot – Variable Definitions</a:t>
            </a:r>
            <a:endParaRPr lang="en-US" b="1">
              <a:latin typeface="Calibri Light"/>
              <a:cs typeface="Calibri Light"/>
            </a:endParaRPr>
          </a:p>
        </p:txBody>
      </p:sp>
      <p:sp>
        <p:nvSpPr>
          <p:cNvPr id="5" name="TextBox 4">
            <a:extLst>
              <a:ext uri="{FF2B5EF4-FFF2-40B4-BE49-F238E27FC236}">
                <a16:creationId xmlns:a16="http://schemas.microsoft.com/office/drawing/2014/main" id="{3ED439E5-AAC8-8AAF-E01D-2A7987EEF60D}"/>
              </a:ext>
            </a:extLst>
          </p:cNvPr>
          <p:cNvSpPr txBox="1"/>
          <p:nvPr/>
        </p:nvSpPr>
        <p:spPr>
          <a:xfrm>
            <a:off x="9143999" y="150394"/>
            <a:ext cx="241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DF7C2737-76C8-709C-8CC4-7C04995DEFC4}"/>
              </a:ext>
            </a:extLst>
          </p:cNvPr>
          <p:cNvPicPr>
            <a:picLocks noChangeAspect="1"/>
          </p:cNvPicPr>
          <p:nvPr/>
        </p:nvPicPr>
        <p:blipFill>
          <a:blip r:embed="rId2"/>
          <a:stretch>
            <a:fillRect/>
          </a:stretch>
        </p:blipFill>
        <p:spPr>
          <a:xfrm>
            <a:off x="202882" y="155144"/>
            <a:ext cx="502039" cy="460549"/>
          </a:xfrm>
          <a:prstGeom prst="rect">
            <a:avLst/>
          </a:prstGeom>
        </p:spPr>
      </p:pic>
      <p:sp>
        <p:nvSpPr>
          <p:cNvPr id="8" name="TextBox 7">
            <a:extLst>
              <a:ext uri="{FF2B5EF4-FFF2-40B4-BE49-F238E27FC236}">
                <a16:creationId xmlns:a16="http://schemas.microsoft.com/office/drawing/2014/main" id="{76568B02-4D5B-B894-6914-60E4C6D39862}"/>
              </a:ext>
            </a:extLst>
          </p:cNvPr>
          <p:cNvSpPr txBox="1"/>
          <p:nvPr/>
        </p:nvSpPr>
        <p:spPr>
          <a:xfrm>
            <a:off x="774614" y="808657"/>
            <a:ext cx="1023094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Light"/>
                <a:ea typeface="Calibri Light"/>
                <a:cs typeface="Calibri"/>
              </a:rPr>
              <a:t>Covid-19 Variables Definitions:</a:t>
            </a:r>
            <a:endParaRPr lang="en-US" b="1">
              <a:latin typeface="Calibri" panose="020F0502020204030204"/>
              <a:ea typeface="Calibri" panose="020F0502020204030204"/>
              <a:cs typeface="Calibri"/>
            </a:endParaRPr>
          </a:p>
          <a:p>
            <a:r>
              <a:rPr lang="en-US" b="1" u="sng">
                <a:latin typeface="Calibri Light"/>
                <a:ea typeface="Calibri Light"/>
                <a:cs typeface="Calibri"/>
              </a:rPr>
              <a:t>date:</a:t>
            </a:r>
            <a:r>
              <a:rPr lang="en-US">
                <a:latin typeface="Calibri Light"/>
                <a:ea typeface="Calibri Light"/>
                <a:cs typeface="Calibri"/>
              </a:rPr>
              <a:t> The day from which the data is from</a:t>
            </a:r>
            <a:endParaRPr lang="en-US"/>
          </a:p>
          <a:p>
            <a:r>
              <a:rPr lang="en-US" b="1" u="sng" err="1">
                <a:latin typeface="Calibri Light"/>
                <a:ea typeface="Calibri Light"/>
                <a:cs typeface="Calibri"/>
              </a:rPr>
              <a:t>total_cases</a:t>
            </a:r>
            <a:r>
              <a:rPr lang="en-US" b="1" u="sng">
                <a:latin typeface="Calibri Light"/>
                <a:ea typeface="Calibri Light"/>
                <a:cs typeface="Calibri"/>
              </a:rPr>
              <a:t>:</a:t>
            </a:r>
            <a:r>
              <a:rPr lang="en-US" u="sng">
                <a:latin typeface="Calibri Light"/>
                <a:ea typeface="Calibri Light"/>
                <a:cs typeface="Calibri"/>
              </a:rPr>
              <a:t> </a:t>
            </a:r>
            <a:r>
              <a:rPr lang="en-US">
                <a:latin typeface="Calibri Light"/>
                <a:ea typeface="Calibri Light"/>
                <a:cs typeface="Calibri"/>
              </a:rPr>
              <a:t>The cumulative number of Covid-19 case reported in the united states</a:t>
            </a:r>
          </a:p>
          <a:p>
            <a:r>
              <a:rPr lang="en-US" b="1" u="sng" err="1">
                <a:latin typeface="Calibri Light"/>
                <a:ea typeface="Calibri Light"/>
                <a:cs typeface="Calibri"/>
              </a:rPr>
              <a:t>daily_cases</a:t>
            </a:r>
            <a:r>
              <a:rPr lang="en-US" b="1" u="sng">
                <a:latin typeface="Calibri Light"/>
                <a:ea typeface="Calibri Light"/>
                <a:cs typeface="Calibri"/>
              </a:rPr>
              <a:t>:</a:t>
            </a:r>
            <a:r>
              <a:rPr lang="en-US" b="1">
                <a:latin typeface="Calibri Light"/>
                <a:ea typeface="Calibri Light"/>
                <a:cs typeface="Calibri"/>
              </a:rPr>
              <a:t> </a:t>
            </a:r>
            <a:r>
              <a:rPr lang="en-US">
                <a:latin typeface="Calibri Light"/>
                <a:ea typeface="Calibri Light"/>
                <a:cs typeface="Calibri"/>
              </a:rPr>
              <a:t>The number of Covid-19 reported in the United States from that day</a:t>
            </a:r>
          </a:p>
          <a:p>
            <a:r>
              <a:rPr lang="en-US" b="1" u="sng">
                <a:latin typeface="Calibri Light"/>
                <a:ea typeface="Calibri Light"/>
                <a:cs typeface="Calibri"/>
              </a:rPr>
              <a:t>deaths:</a:t>
            </a:r>
            <a:r>
              <a:rPr lang="en-US">
                <a:latin typeface="Calibri Light"/>
                <a:ea typeface="Calibri Light"/>
                <a:cs typeface="Calibri"/>
              </a:rPr>
              <a:t> The cumulative number of deaths reported from Covid-19 in the United States </a:t>
            </a:r>
          </a:p>
          <a:p>
            <a:r>
              <a:rPr lang="en-US" b="1" u="sng">
                <a:latin typeface="Calibri Light"/>
                <a:ea typeface="Calibri Light"/>
                <a:cs typeface="Calibri"/>
              </a:rPr>
              <a:t>vaccinations:</a:t>
            </a:r>
            <a:r>
              <a:rPr lang="en-US">
                <a:latin typeface="Calibri Light"/>
                <a:ea typeface="Calibri Light"/>
                <a:cs typeface="Calibri"/>
              </a:rPr>
              <a:t> The cumulative number of Covid-19 vaccinations administered</a:t>
            </a:r>
          </a:p>
          <a:p>
            <a:r>
              <a:rPr lang="en-US" b="1" u="sng" err="1">
                <a:latin typeface="Calibri Light"/>
                <a:ea typeface="Calibri Light"/>
                <a:cs typeface="Calibri"/>
              </a:rPr>
              <a:t>daily_vaccinations</a:t>
            </a:r>
            <a:r>
              <a:rPr lang="en-US" b="1" u="sng">
                <a:latin typeface="Calibri Light"/>
                <a:ea typeface="Calibri Light"/>
                <a:cs typeface="Calibri"/>
              </a:rPr>
              <a:t>:</a:t>
            </a:r>
            <a:r>
              <a:rPr lang="en-US">
                <a:latin typeface="Calibri Light"/>
                <a:ea typeface="Calibri Light"/>
                <a:cs typeface="Calibri"/>
              </a:rPr>
              <a:t> The number of Covid-19 Vaccines administered in the United States that day</a:t>
            </a:r>
          </a:p>
          <a:p>
            <a:endParaRPr lang="en-US">
              <a:latin typeface="Calibri Light"/>
              <a:ea typeface="Calibri Light"/>
              <a:cs typeface="Calibri"/>
            </a:endParaRPr>
          </a:p>
          <a:p>
            <a:pPr algn="ctr"/>
            <a:r>
              <a:rPr lang="en-US" b="1">
                <a:latin typeface="Calibri Light"/>
                <a:ea typeface="Calibri Light"/>
                <a:cs typeface="Calibri"/>
              </a:rPr>
              <a:t>Symptoms Variables Definitions</a:t>
            </a:r>
          </a:p>
          <a:p>
            <a:r>
              <a:rPr lang="en-US">
                <a:latin typeface="Calibri Light"/>
                <a:ea typeface="Calibri Light"/>
                <a:cs typeface="Calibri"/>
              </a:rPr>
              <a:t>~</a:t>
            </a:r>
            <a:r>
              <a:rPr lang="en-US" i="1">
                <a:latin typeface="Calibri Light"/>
                <a:ea typeface="Calibri Light"/>
                <a:cs typeface="Calibri"/>
              </a:rPr>
              <a:t>each of these variables are the popularity of these searches on google for that day. The value for each of the variables is a percentage of the United States population that searched for something including these terms.</a:t>
            </a:r>
          </a:p>
          <a:p>
            <a:r>
              <a:rPr lang="en-US" b="1" u="sng" err="1">
                <a:latin typeface="Calibri Light"/>
                <a:ea typeface="Calibri Light"/>
                <a:cs typeface="Calibri"/>
              </a:rPr>
              <a:t>common_cold</a:t>
            </a:r>
            <a:r>
              <a:rPr lang="en-US" b="1" u="sng">
                <a:latin typeface="Calibri Light"/>
                <a:ea typeface="Calibri Light"/>
                <a:cs typeface="Calibri"/>
              </a:rPr>
              <a:t>:</a:t>
            </a:r>
            <a:r>
              <a:rPr lang="en-US">
                <a:latin typeface="Calibri Light"/>
                <a:ea typeface="Calibri Light"/>
                <a:cs typeface="Calibri"/>
              </a:rPr>
              <a:t> popularity of searches containing "common cold"</a:t>
            </a:r>
          </a:p>
          <a:p>
            <a:r>
              <a:rPr lang="en-US" b="1" u="sng" err="1">
                <a:latin typeface="Calibri Light"/>
                <a:ea typeface="Calibri Light"/>
                <a:cs typeface="Calibri Light"/>
              </a:rPr>
              <a:t>abdonminal_pain</a:t>
            </a:r>
            <a:r>
              <a:rPr lang="en-US" b="1" u="sng">
                <a:latin typeface="Calibri Light"/>
                <a:ea typeface="Calibri Light"/>
                <a:cs typeface="Calibri Light"/>
              </a:rPr>
              <a:t>:</a:t>
            </a:r>
            <a:r>
              <a:rPr lang="en-US">
                <a:latin typeface="Calibri Light"/>
                <a:ea typeface="Calibri Light"/>
                <a:cs typeface="Calibri Light"/>
              </a:rPr>
              <a:t> popularity of searches containing "abdominal pain"</a:t>
            </a:r>
          </a:p>
          <a:p>
            <a:r>
              <a:rPr lang="en-US" b="1" u="sng">
                <a:latin typeface="Calibri Light"/>
                <a:ea typeface="Calibri Light"/>
                <a:cs typeface="Calibri Light"/>
              </a:rPr>
              <a:t>fatigue:</a:t>
            </a:r>
            <a:r>
              <a:rPr lang="en-US">
                <a:latin typeface="Calibri Light"/>
                <a:ea typeface="Calibri Light"/>
                <a:cs typeface="Calibri Light"/>
              </a:rPr>
              <a:t> popularity of searches containing "fatigue"</a:t>
            </a:r>
            <a:endParaRPr lang="en-US">
              <a:latin typeface="Calibri Light"/>
              <a:ea typeface="Calibri"/>
              <a:cs typeface="Calibri"/>
            </a:endParaRPr>
          </a:p>
          <a:p>
            <a:r>
              <a:rPr lang="en-US" b="1" u="sng">
                <a:latin typeface="Calibri Light"/>
                <a:ea typeface="Calibri Light"/>
                <a:cs typeface="Calibri Light"/>
              </a:rPr>
              <a:t>fever:</a:t>
            </a:r>
            <a:r>
              <a:rPr lang="en-US">
                <a:latin typeface="Calibri Light"/>
                <a:ea typeface="Calibri Light"/>
                <a:cs typeface="Calibri Light"/>
              </a:rPr>
              <a:t> popularity of searches containing "fever"</a:t>
            </a:r>
          </a:p>
          <a:p>
            <a:r>
              <a:rPr lang="en-US" b="1" u="sng">
                <a:latin typeface="Calibri Light"/>
                <a:ea typeface="Calibri Light"/>
                <a:cs typeface="Calibri Light"/>
              </a:rPr>
              <a:t>anosmia:</a:t>
            </a:r>
            <a:r>
              <a:rPr lang="en-US">
                <a:latin typeface="Calibri Light"/>
                <a:ea typeface="Calibri Light"/>
                <a:cs typeface="Calibri Light"/>
              </a:rPr>
              <a:t> popularity of searches containing "anosmia"</a:t>
            </a:r>
          </a:p>
          <a:p>
            <a:endParaRPr lang="en-US">
              <a:latin typeface="Calibri Light"/>
              <a:ea typeface="Calibri Light"/>
              <a:cs typeface="Calibri Light"/>
            </a:endParaRPr>
          </a:p>
          <a:p>
            <a:pPr algn="ctr"/>
            <a:r>
              <a:rPr lang="en-US" b="1">
                <a:latin typeface="Calibri Light"/>
                <a:ea typeface="Calibri Light"/>
                <a:cs typeface="Calibri Light"/>
              </a:rPr>
              <a:t>Variable to Predict</a:t>
            </a:r>
          </a:p>
          <a:p>
            <a:r>
              <a:rPr lang="en-US" b="1" u="sng">
                <a:latin typeface="Calibri Light"/>
                <a:ea typeface="Calibri Light"/>
                <a:cs typeface="Calibri Light"/>
              </a:rPr>
              <a:t>Spike:</a:t>
            </a:r>
            <a:r>
              <a:rPr lang="en-US">
                <a:latin typeface="Calibri Light"/>
                <a:ea typeface="Calibri Light"/>
                <a:cs typeface="Calibri Light"/>
              </a:rPr>
              <a:t> a true or false value that indicates if that day would be considered a spike in covid (</a:t>
            </a:r>
            <a:r>
              <a:rPr lang="en-US" i="1">
                <a:latin typeface="Calibri Light"/>
                <a:ea typeface="Calibri Light"/>
                <a:cs typeface="Calibri Light"/>
              </a:rPr>
              <a:t>spike = True when the daily cases is in the top 25% of cases above 123,968 cases</a:t>
            </a:r>
            <a:r>
              <a:rPr lang="en-US">
                <a:latin typeface="Calibri Light"/>
                <a:ea typeface="Calibri Light"/>
                <a:cs typeface="Calibri Light"/>
              </a:rPr>
              <a:t>)</a:t>
            </a:r>
          </a:p>
        </p:txBody>
      </p:sp>
    </p:spTree>
    <p:extLst>
      <p:ext uri="{BB962C8B-B14F-4D97-AF65-F5344CB8AC3E}">
        <p14:creationId xmlns:p14="http://schemas.microsoft.com/office/powerpoint/2010/main" val="113126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AD36-C8B1-2ED0-0D7B-38C1E59F0E2D}"/>
              </a:ext>
            </a:extLst>
          </p:cNvPr>
          <p:cNvSpPr>
            <a:spLocks noGrp="1"/>
          </p:cNvSpPr>
          <p:nvPr>
            <p:ph type="title"/>
          </p:nvPr>
        </p:nvSpPr>
        <p:spPr>
          <a:xfrm>
            <a:off x="4316" y="-259056"/>
            <a:ext cx="10515600" cy="1325563"/>
          </a:xfrm>
        </p:spPr>
        <p:txBody>
          <a:bodyPr/>
          <a:lstStyle/>
          <a:p>
            <a:r>
              <a:rPr lang="en-US" b="1">
                <a:latin typeface="Calibri"/>
                <a:ea typeface="Calibri Light"/>
                <a:cs typeface="Calibri Light"/>
              </a:rPr>
              <a:t>     How we Created Variables</a:t>
            </a:r>
            <a:endParaRPr lang="en-US" b="1">
              <a:latin typeface="Calibri Light"/>
              <a:ea typeface="Calibri Light"/>
              <a:cs typeface="Calibri Light"/>
            </a:endParaRPr>
          </a:p>
        </p:txBody>
      </p:sp>
      <p:sp>
        <p:nvSpPr>
          <p:cNvPr id="5" name="TextBox 4">
            <a:extLst>
              <a:ext uri="{FF2B5EF4-FFF2-40B4-BE49-F238E27FC236}">
                <a16:creationId xmlns:a16="http://schemas.microsoft.com/office/drawing/2014/main" id="{3ED439E5-AAC8-8AAF-E01D-2A7987EEF60D}"/>
              </a:ext>
            </a:extLst>
          </p:cNvPr>
          <p:cNvSpPr txBox="1"/>
          <p:nvPr/>
        </p:nvSpPr>
        <p:spPr>
          <a:xfrm>
            <a:off x="9143999" y="150394"/>
            <a:ext cx="2416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DF7C2737-76C8-709C-8CC4-7C04995DEFC4}"/>
              </a:ext>
            </a:extLst>
          </p:cNvPr>
          <p:cNvPicPr>
            <a:picLocks noChangeAspect="1"/>
          </p:cNvPicPr>
          <p:nvPr/>
        </p:nvPicPr>
        <p:blipFill>
          <a:blip r:embed="rId2"/>
          <a:stretch>
            <a:fillRect/>
          </a:stretch>
        </p:blipFill>
        <p:spPr>
          <a:xfrm>
            <a:off x="202882" y="155144"/>
            <a:ext cx="502039" cy="460549"/>
          </a:xfrm>
          <a:prstGeom prst="rect">
            <a:avLst/>
          </a:prstGeom>
        </p:spPr>
      </p:pic>
      <p:sp>
        <p:nvSpPr>
          <p:cNvPr id="8" name="TextBox 7">
            <a:extLst>
              <a:ext uri="{FF2B5EF4-FFF2-40B4-BE49-F238E27FC236}">
                <a16:creationId xmlns:a16="http://schemas.microsoft.com/office/drawing/2014/main" id="{76568B02-4D5B-B894-6914-60E4C6D39862}"/>
              </a:ext>
            </a:extLst>
          </p:cNvPr>
          <p:cNvSpPr txBox="1"/>
          <p:nvPr/>
        </p:nvSpPr>
        <p:spPr>
          <a:xfrm>
            <a:off x="774614" y="808657"/>
            <a:ext cx="102309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a:latin typeface="Calibri Light"/>
              <a:ea typeface="Calibri Light"/>
              <a:cs typeface="Calibri"/>
            </a:endParaRPr>
          </a:p>
        </p:txBody>
      </p:sp>
      <p:sp>
        <p:nvSpPr>
          <p:cNvPr id="4" name="Content Placeholder 2">
            <a:extLst>
              <a:ext uri="{FF2B5EF4-FFF2-40B4-BE49-F238E27FC236}">
                <a16:creationId xmlns:a16="http://schemas.microsoft.com/office/drawing/2014/main" id="{EAC9309E-B85E-4E80-DC68-E31C291A25F4}"/>
              </a:ext>
            </a:extLst>
          </p:cNvPr>
          <p:cNvSpPr>
            <a:spLocks noGrp="1"/>
          </p:cNvSpPr>
          <p:nvPr>
            <p:ph idx="1"/>
          </p:nvPr>
        </p:nvSpPr>
        <p:spPr>
          <a:xfrm>
            <a:off x="172393" y="1021887"/>
            <a:ext cx="11436352" cy="5634656"/>
          </a:xfrm>
        </p:spPr>
        <p:txBody>
          <a:bodyPr vert="horz" lIns="91440" tIns="45720" rIns="91440" bIns="45720" rtlCol="0" anchor="t">
            <a:normAutofit/>
          </a:bodyPr>
          <a:lstStyle/>
          <a:p>
            <a:pPr marL="0" indent="0">
              <a:buNone/>
            </a:pPr>
            <a:r>
              <a:rPr lang="en-US" sz="1700" b="1">
                <a:cs typeface="Calibri"/>
              </a:rPr>
              <a:t>Daily_Cases:</a:t>
            </a:r>
            <a:endParaRPr lang="en-US"/>
          </a:p>
          <a:p>
            <a:pPr marL="0" indent="0">
              <a:buNone/>
            </a:pPr>
            <a:r>
              <a:rPr lang="en-US" sz="1700">
                <a:latin typeface="Calibri Light"/>
                <a:ea typeface="Calibri"/>
                <a:cs typeface="Calibri"/>
              </a:rPr>
              <a:t>This variable was created by using the </a:t>
            </a:r>
            <a:r>
              <a:rPr lang="en-US" sz="1700" err="1">
                <a:latin typeface="Calibri Light"/>
                <a:ea typeface="Calibri"/>
                <a:cs typeface="Calibri"/>
              </a:rPr>
              <a:t>total_cases</a:t>
            </a:r>
            <a:r>
              <a:rPr lang="en-US" sz="1700">
                <a:latin typeface="Calibri Light"/>
                <a:ea typeface="Calibri"/>
                <a:cs typeface="Calibri"/>
              </a:rPr>
              <a:t> data. The code subtracts the previous value from the current day's value to determine how many new cases there were.</a:t>
            </a:r>
          </a:p>
          <a:p>
            <a:pPr marL="0" indent="0">
              <a:buNone/>
            </a:pPr>
            <a:endParaRPr lang="en-US" sz="1700">
              <a:latin typeface="Calibri Light"/>
              <a:ea typeface="Calibri"/>
              <a:cs typeface="Calibri"/>
            </a:endParaRPr>
          </a:p>
          <a:p>
            <a:pPr marL="0" indent="0">
              <a:buNone/>
            </a:pPr>
            <a:endParaRPr lang="en-US" sz="1700">
              <a:latin typeface="Calibri Light"/>
              <a:ea typeface="Calibri"/>
              <a:cs typeface="Calibri"/>
            </a:endParaRPr>
          </a:p>
          <a:p>
            <a:pPr marL="0" indent="0">
              <a:buNone/>
            </a:pPr>
            <a:endParaRPr lang="en-US" sz="1700">
              <a:latin typeface="Calibri Light"/>
              <a:ea typeface="Calibri"/>
              <a:cs typeface="Calibri"/>
            </a:endParaRPr>
          </a:p>
          <a:p>
            <a:pPr marL="0" indent="0">
              <a:buNone/>
            </a:pPr>
            <a:r>
              <a:rPr lang="en-US" sz="1700" b="1">
                <a:ea typeface="Calibri"/>
                <a:cs typeface="Calibri"/>
              </a:rPr>
              <a:t>Daily_Vaccinations:</a:t>
            </a:r>
          </a:p>
          <a:p>
            <a:pPr marL="0" indent="0">
              <a:buNone/>
            </a:pPr>
            <a:r>
              <a:rPr lang="en-US" sz="1700">
                <a:latin typeface="Calibri Light"/>
                <a:ea typeface="Calibri Light"/>
                <a:cs typeface="Calibri Light"/>
              </a:rPr>
              <a:t>This variable was created by using the </a:t>
            </a:r>
            <a:r>
              <a:rPr lang="en-US" sz="1700" err="1">
                <a:latin typeface="Calibri Light"/>
                <a:ea typeface="Calibri Light"/>
                <a:cs typeface="Calibri Light"/>
              </a:rPr>
              <a:t>total_vaccines</a:t>
            </a:r>
            <a:r>
              <a:rPr lang="en-US" sz="1700">
                <a:latin typeface="Calibri Light"/>
                <a:ea typeface="Calibri Light"/>
                <a:cs typeface="Calibri Light"/>
              </a:rPr>
              <a:t> data. The code subtracts the previous value from the current day's value to determine how many new vaccinations there were.</a:t>
            </a:r>
            <a:endParaRPr lang="en-US"/>
          </a:p>
          <a:p>
            <a:pPr marL="0" indent="0">
              <a:buNone/>
            </a:pPr>
            <a:endParaRPr lang="en-US" sz="1700">
              <a:latin typeface="Calibri Light"/>
              <a:ea typeface="Calibri Light"/>
              <a:cs typeface="Calibri Light"/>
            </a:endParaRPr>
          </a:p>
          <a:p>
            <a:pPr marL="0" indent="0">
              <a:buNone/>
            </a:pPr>
            <a:endParaRPr lang="en-US" sz="1700">
              <a:latin typeface="Calibri Light"/>
              <a:ea typeface="Calibri Light"/>
              <a:cs typeface="Calibri Light"/>
            </a:endParaRPr>
          </a:p>
          <a:p>
            <a:pPr marL="0" indent="0">
              <a:buNone/>
            </a:pPr>
            <a:r>
              <a:rPr lang="en-US" sz="1700" b="1">
                <a:ea typeface="Calibri" panose="020F0502020204030204"/>
                <a:cs typeface="Calibri" panose="020F0502020204030204"/>
              </a:rPr>
              <a:t>Spike: </a:t>
            </a:r>
            <a:endParaRPr lang="en-US">
              <a:ea typeface="Calibri" panose="020F0502020204030204"/>
              <a:cs typeface="Calibri" panose="020F0502020204030204"/>
            </a:endParaRPr>
          </a:p>
          <a:p>
            <a:pPr marL="0" indent="0">
              <a:buNone/>
            </a:pPr>
            <a:r>
              <a:rPr lang="en-US" sz="1700">
                <a:solidFill>
                  <a:srgbClr val="1F1F1F"/>
                </a:solidFill>
                <a:latin typeface="Calibri Light"/>
                <a:ea typeface="Calibri"/>
                <a:cs typeface="Calibri"/>
              </a:rPr>
              <a:t>The spike column was created using the </a:t>
            </a:r>
            <a:r>
              <a:rPr lang="en-US" sz="1700" err="1">
                <a:solidFill>
                  <a:srgbClr val="1F1F1F"/>
                </a:solidFill>
                <a:latin typeface="Calibri Light"/>
                <a:ea typeface="Calibri"/>
                <a:cs typeface="Calibri"/>
              </a:rPr>
              <a:t>daily_cases</a:t>
            </a:r>
            <a:r>
              <a:rPr lang="en-US" sz="1700">
                <a:solidFill>
                  <a:srgbClr val="1F1F1F"/>
                </a:solidFill>
                <a:latin typeface="Calibri Light"/>
                <a:ea typeface="Calibri"/>
                <a:cs typeface="Calibri"/>
              </a:rPr>
              <a:t> data. The code classifies a spike by a having daily cases exceeding 123,968 cases. This value for determining spikes is the third quartile of </a:t>
            </a:r>
            <a:r>
              <a:rPr lang="en-US" sz="1700" err="1">
                <a:solidFill>
                  <a:srgbClr val="1F1F1F"/>
                </a:solidFill>
                <a:latin typeface="Calibri Light"/>
                <a:ea typeface="Calibri"/>
                <a:cs typeface="Calibri"/>
              </a:rPr>
              <a:t>daily_cases</a:t>
            </a:r>
            <a:r>
              <a:rPr lang="en-US" sz="1700">
                <a:solidFill>
                  <a:srgbClr val="1F1F1F"/>
                </a:solidFill>
                <a:latin typeface="Calibri Light"/>
                <a:ea typeface="Calibri"/>
                <a:cs typeface="Calibri"/>
              </a:rPr>
              <a:t>.</a:t>
            </a:r>
          </a:p>
          <a:p>
            <a:pPr marL="0" indent="0">
              <a:buNone/>
            </a:pPr>
            <a:endParaRPr lang="en-US" sz="1700">
              <a:solidFill>
                <a:srgbClr val="1F1F1F"/>
              </a:solidFill>
              <a:latin typeface="Calibri Light"/>
              <a:ea typeface="Calibri"/>
              <a:cs typeface="Calibri"/>
            </a:endParaRPr>
          </a:p>
          <a:p>
            <a:pPr marL="0" indent="0">
              <a:buNone/>
            </a:pPr>
            <a:endParaRPr lang="en-US" sz="1700">
              <a:solidFill>
                <a:srgbClr val="1F1F1F"/>
              </a:solidFill>
              <a:latin typeface="Calibri Light"/>
              <a:ea typeface="Calibri"/>
              <a:cs typeface="Calibri"/>
            </a:endParaRPr>
          </a:p>
        </p:txBody>
      </p:sp>
      <p:pic>
        <p:nvPicPr>
          <p:cNvPr id="7" name="Picture 8" descr="Graphical user interface, application&#10;&#10;Description automatically generated">
            <a:extLst>
              <a:ext uri="{FF2B5EF4-FFF2-40B4-BE49-F238E27FC236}">
                <a16:creationId xmlns:a16="http://schemas.microsoft.com/office/drawing/2014/main" id="{447CCAC8-D538-DD5A-7E44-2176247F1556}"/>
              </a:ext>
            </a:extLst>
          </p:cNvPr>
          <p:cNvPicPr>
            <a:picLocks noChangeAspect="1"/>
          </p:cNvPicPr>
          <p:nvPr/>
        </p:nvPicPr>
        <p:blipFill>
          <a:blip r:embed="rId3"/>
          <a:stretch>
            <a:fillRect/>
          </a:stretch>
        </p:blipFill>
        <p:spPr>
          <a:xfrm>
            <a:off x="2142477" y="4217616"/>
            <a:ext cx="7907044" cy="619994"/>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BCE2D7D8-80F1-A203-B4E6-7867545ECE36}"/>
              </a:ext>
            </a:extLst>
          </p:cNvPr>
          <p:cNvPicPr>
            <a:picLocks noChangeAspect="1"/>
          </p:cNvPicPr>
          <p:nvPr/>
        </p:nvPicPr>
        <p:blipFill>
          <a:blip r:embed="rId4"/>
          <a:stretch>
            <a:fillRect/>
          </a:stretch>
        </p:blipFill>
        <p:spPr>
          <a:xfrm>
            <a:off x="2142477" y="2095821"/>
            <a:ext cx="7914442" cy="772455"/>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CA8A98F2-8CD5-8B1F-C824-9444EC37B679}"/>
              </a:ext>
            </a:extLst>
          </p:cNvPr>
          <p:cNvPicPr>
            <a:picLocks noChangeAspect="1"/>
          </p:cNvPicPr>
          <p:nvPr/>
        </p:nvPicPr>
        <p:blipFill>
          <a:blip r:embed="rId5"/>
          <a:stretch>
            <a:fillRect/>
          </a:stretch>
        </p:blipFill>
        <p:spPr>
          <a:xfrm>
            <a:off x="2102694" y="5776111"/>
            <a:ext cx="7944137" cy="663474"/>
          </a:xfrm>
          <a:prstGeom prst="rect">
            <a:avLst/>
          </a:prstGeom>
        </p:spPr>
      </p:pic>
    </p:spTree>
    <p:extLst>
      <p:ext uri="{BB962C8B-B14F-4D97-AF65-F5344CB8AC3E}">
        <p14:creationId xmlns:p14="http://schemas.microsoft.com/office/powerpoint/2010/main" val="42469622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D5BBE6463FCF4F890522D2FF7BF369" ma:contentTypeVersion="8" ma:contentTypeDescription="Create a new document." ma:contentTypeScope="" ma:versionID="a863504923c261c78dbbc0d6256cd6aa">
  <xsd:schema xmlns:xsd="http://www.w3.org/2001/XMLSchema" xmlns:xs="http://www.w3.org/2001/XMLSchema" xmlns:p="http://schemas.microsoft.com/office/2006/metadata/properties" xmlns:ns2="b7a02bc3-7fa4-4fcc-8b65-afa0f752a983" xmlns:ns3="ed010569-3a13-4800-8ee8-25285079fa77" targetNamespace="http://schemas.microsoft.com/office/2006/metadata/properties" ma:root="true" ma:fieldsID="7f05884b5cfacb26f80fe64e640fe7d0" ns2:_="" ns3:_="">
    <xsd:import namespace="b7a02bc3-7fa4-4fcc-8b65-afa0f752a983"/>
    <xsd:import namespace="ed010569-3a13-4800-8ee8-25285079fa77"/>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a02bc3-7fa4-4fcc-8b65-afa0f752a98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434dd798-54fc-4a98-a97f-5b734a12fa28"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010569-3a13-4800-8ee8-25285079fa77"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e0718c6-c4d4-4ebe-aa75-181ac675d270}" ma:internalName="TaxCatchAll" ma:showField="CatchAllData" ma:web="ed010569-3a13-4800-8ee8-25285079fa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7a02bc3-7fa4-4fcc-8b65-afa0f752a983">
      <Terms xmlns="http://schemas.microsoft.com/office/infopath/2007/PartnerControls"/>
    </lcf76f155ced4ddcb4097134ff3c332f>
    <TaxCatchAll xmlns="ed010569-3a13-4800-8ee8-25285079fa77" xsi:nil="true"/>
  </documentManagement>
</p:properties>
</file>

<file path=customXml/itemProps1.xml><?xml version="1.0" encoding="utf-8"?>
<ds:datastoreItem xmlns:ds="http://schemas.openxmlformats.org/officeDocument/2006/customXml" ds:itemID="{EF94A5C8-CB14-4680-83D6-923289A79048}">
  <ds:schemaRefs>
    <ds:schemaRef ds:uri="b7a02bc3-7fa4-4fcc-8b65-afa0f752a983"/>
    <ds:schemaRef ds:uri="ed010569-3a13-4800-8ee8-25285079f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4A4677-48CA-49CE-8D61-8617DAA8CC8F}">
  <ds:schemaRefs>
    <ds:schemaRef ds:uri="http://schemas.microsoft.com/sharepoint/v3/contenttype/forms"/>
  </ds:schemaRefs>
</ds:datastoreItem>
</file>

<file path=customXml/itemProps3.xml><?xml version="1.0" encoding="utf-8"?>
<ds:datastoreItem xmlns:ds="http://schemas.openxmlformats.org/officeDocument/2006/customXml" ds:itemID="{42400D15-50BD-4380-972F-F043FABB4F79}">
  <ds:schemaRefs>
    <ds:schemaRef ds:uri="b7a02bc3-7fa4-4fcc-8b65-afa0f752a983"/>
    <ds:schemaRef ds:uri="ed010569-3a13-4800-8ee8-25285079fa77"/>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1751</Words>
  <Application>Microsoft Macintosh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Predicting Covid 19 Symptoms by Analyzing Search Results</vt:lpstr>
      <vt:lpstr>Contents</vt:lpstr>
      <vt:lpstr>PowerPoint Presentation</vt:lpstr>
      <vt:lpstr>     The Impact </vt:lpstr>
      <vt:lpstr>     The Data </vt:lpstr>
      <vt:lpstr>Data Clean Up</vt:lpstr>
      <vt:lpstr>     Data Snapshot </vt:lpstr>
      <vt:lpstr>     Data Snapshot – Variable Definitions</vt:lpstr>
      <vt:lpstr>     How we Created Variables</vt:lpstr>
      <vt:lpstr>PowerPoint Presentation</vt:lpstr>
      <vt:lpstr>PowerPoint Presentation</vt:lpstr>
      <vt:lpstr>Visualizations Connecting Daily Cases to Popularity of Search Terms</vt:lpstr>
      <vt:lpstr>Visualizations Connecting Daily Cases to Popularity of Search Terms</vt:lpstr>
      <vt:lpstr>Overview &amp; Training of Predictive Models </vt:lpstr>
      <vt:lpstr>Predictive Model - Rpart</vt:lpstr>
      <vt:lpstr>Other Predictive Models</vt:lpstr>
      <vt:lpstr>Results &amp; Analysis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Stanyer</cp:lastModifiedBy>
  <cp:revision>3</cp:revision>
  <dcterms:created xsi:type="dcterms:W3CDTF">2023-06-11T14:17:54Z</dcterms:created>
  <dcterms:modified xsi:type="dcterms:W3CDTF">2024-10-01T23:11:03Z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0x01010016D5BBE6463FCF4F890522D2FF7BF369</vt:lpwstr>
  </property>
  <property fmtid="{D5CDD505-2E9C-101B-9397-08002B2CF9AE}" pid="3" name="MediaServiceImageTags">
    <vt:lpwstr/>
  </property>
</Properties>
</file>